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9" r:id="rId3"/>
    <p:sldId id="261" r:id="rId4"/>
    <p:sldId id="257" r:id="rId5"/>
    <p:sldId id="258" r:id="rId6"/>
    <p:sldId id="265" r:id="rId7"/>
    <p:sldId id="266" r:id="rId8"/>
    <p:sldId id="267" r:id="rId9"/>
    <p:sldId id="263" r:id="rId10"/>
    <p:sldId id="262" r:id="rId11"/>
    <p:sldId id="268" r:id="rId12"/>
    <p:sldId id="264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2" autoAdjust="0"/>
    <p:restoredTop sz="94660"/>
  </p:normalViewPr>
  <p:slideViewPr>
    <p:cSldViewPr snapToGrid="0">
      <p:cViewPr varScale="1">
        <p:scale>
          <a:sx n="72" d="100"/>
          <a:sy n="72" d="100"/>
        </p:scale>
        <p:origin x="84" y="9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D11EC-E4B7-48D1-9143-CCBBDACA7BBE}" type="datetimeFigureOut">
              <a:rPr lang="en-US" smtClean="0"/>
              <a:t>5/26/2020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79F6D-E9AA-4979-A9C8-8E0236B40F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96923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D11EC-E4B7-48D1-9143-CCBBDACA7BBE}" type="datetimeFigureOut">
              <a:rPr lang="en-US" smtClean="0"/>
              <a:t>5/26/2020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79F6D-E9AA-4979-A9C8-8E0236B40F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22174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D11EC-E4B7-48D1-9143-CCBBDACA7BBE}" type="datetimeFigureOut">
              <a:rPr lang="en-US" smtClean="0"/>
              <a:t>5/26/2020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79F6D-E9AA-4979-A9C8-8E0236B40F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568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D11EC-E4B7-48D1-9143-CCBBDACA7BBE}" type="datetimeFigureOut">
              <a:rPr lang="en-US" smtClean="0"/>
              <a:t>5/26/2020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79F6D-E9AA-4979-A9C8-8E0236B40F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3821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D11EC-E4B7-48D1-9143-CCBBDACA7BBE}" type="datetimeFigureOut">
              <a:rPr lang="en-US" smtClean="0"/>
              <a:t>5/26/2020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79F6D-E9AA-4979-A9C8-8E0236B40F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60258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D11EC-E4B7-48D1-9143-CCBBDACA7BBE}" type="datetimeFigureOut">
              <a:rPr lang="en-US" smtClean="0"/>
              <a:t>5/26/2020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79F6D-E9AA-4979-A9C8-8E0236B40F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9253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D11EC-E4B7-48D1-9143-CCBBDACA7BBE}" type="datetimeFigureOut">
              <a:rPr lang="en-US" smtClean="0"/>
              <a:t>5/26/2020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79F6D-E9AA-4979-A9C8-8E0236B40F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34582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D11EC-E4B7-48D1-9143-CCBBDACA7BBE}" type="datetimeFigureOut">
              <a:rPr lang="en-US" smtClean="0"/>
              <a:t>5/26/2020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79F6D-E9AA-4979-A9C8-8E0236B40F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9285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D11EC-E4B7-48D1-9143-CCBBDACA7BBE}" type="datetimeFigureOut">
              <a:rPr lang="en-US" smtClean="0"/>
              <a:t>5/26/2020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79F6D-E9AA-4979-A9C8-8E0236B40F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2370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D11EC-E4B7-48D1-9143-CCBBDACA7BBE}" type="datetimeFigureOut">
              <a:rPr lang="en-US" smtClean="0"/>
              <a:t>5/26/2020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79F6D-E9AA-4979-A9C8-8E0236B40F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2775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D11EC-E4B7-48D1-9143-CCBBDACA7BBE}" type="datetimeFigureOut">
              <a:rPr lang="en-US" smtClean="0"/>
              <a:t>5/26/2020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79F6D-E9AA-4979-A9C8-8E0236B40F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96855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DD11EC-E4B7-48D1-9143-CCBBDACA7BBE}" type="datetimeFigureOut">
              <a:rPr lang="en-US" smtClean="0"/>
              <a:t>5/26/2020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979F6D-E9AA-4979-A9C8-8E0236B40F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5954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smtClean="0"/>
              <a:t>Food </a:t>
            </a:r>
            <a:r>
              <a:rPr lang="en-US" sz="3200" dirty="0" smtClean="0"/>
              <a:t>Label for </a:t>
            </a:r>
            <a:r>
              <a:rPr lang="en-US" sz="3200" dirty="0" smtClean="0">
                <a:solidFill>
                  <a:srgbClr val="00B050"/>
                </a:solidFill>
              </a:rPr>
              <a:t>packaged food</a:t>
            </a:r>
            <a:endParaRPr lang="en-US" sz="3200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1. Nutrition </a:t>
            </a:r>
            <a:r>
              <a:rPr lang="en-US" sz="2400" dirty="0" smtClean="0"/>
              <a:t>Facts table</a:t>
            </a:r>
            <a:endParaRPr lang="en-US" sz="2400" dirty="0"/>
          </a:p>
          <a:p>
            <a:endParaRPr lang="en-US" sz="2400" dirty="0" smtClean="0"/>
          </a:p>
          <a:p>
            <a:r>
              <a:rPr lang="en-US" sz="2400" dirty="0" smtClean="0"/>
              <a:t>2. List of ingredients</a:t>
            </a:r>
          </a:p>
          <a:p>
            <a:endParaRPr lang="en-US" sz="2400" dirty="0" smtClean="0"/>
          </a:p>
          <a:p>
            <a:r>
              <a:rPr lang="en-US" sz="2400" dirty="0" smtClean="0"/>
              <a:t>3. Nutrition claim</a:t>
            </a:r>
          </a:p>
        </p:txBody>
      </p:sp>
    </p:spTree>
    <p:extLst>
      <p:ext uri="{BB962C8B-B14F-4D97-AF65-F5344CB8AC3E}">
        <p14:creationId xmlns:p14="http://schemas.microsoft.com/office/powerpoint/2010/main" val="20416847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Muscular Strength - Articles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9930" y="-1258956"/>
            <a:ext cx="10561983" cy="85874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897701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                 </a:t>
            </a:r>
            <a:r>
              <a:rPr lang="en-US" dirty="0" smtClean="0">
                <a:solidFill>
                  <a:srgbClr val="FF0000"/>
                </a:solidFill>
              </a:rPr>
              <a:t>Happy </a:t>
            </a:r>
            <a:r>
              <a:rPr lang="en-US" dirty="0" err="1">
                <a:solidFill>
                  <a:srgbClr val="FF0000"/>
                </a:solidFill>
              </a:rPr>
              <a:t>E</a:t>
            </a:r>
            <a:r>
              <a:rPr lang="en-US" dirty="0" err="1" smtClean="0">
                <a:solidFill>
                  <a:srgbClr val="FF0000"/>
                </a:solidFill>
              </a:rPr>
              <a:t>xerciese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5122" name="Picture 2" descr="▷ Ba Duan Jin Complete Demonstration 1 - YouTube (With images ...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5107" y="1825624"/>
            <a:ext cx="6598249" cy="4948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655152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                          </a:t>
            </a:r>
            <a:r>
              <a:rPr lang="en-US" sz="3200" b="1" dirty="0" smtClean="0"/>
              <a:t>Nutrition Claims</a:t>
            </a:r>
            <a:br>
              <a:rPr lang="en-US" sz="3200" b="1" dirty="0" smtClean="0"/>
            </a:br>
            <a:r>
              <a:rPr lang="en-US" sz="3200" b="1" dirty="0"/>
              <a:t>	</a:t>
            </a:r>
            <a:r>
              <a:rPr lang="en-US" sz="3200" b="1" dirty="0" smtClean="0"/>
              <a:t>					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1.Nutrient </a:t>
            </a:r>
            <a:r>
              <a:rPr lang="en-US" dirty="0"/>
              <a:t>content </a:t>
            </a:r>
            <a:r>
              <a:rPr lang="en-US" dirty="0" smtClean="0"/>
              <a:t>claims: amount </a:t>
            </a:r>
            <a:r>
              <a:rPr lang="en-US" dirty="0"/>
              <a:t>of a nutrient in a food</a:t>
            </a:r>
            <a:r>
              <a:rPr lang="en-US" dirty="0" smtClean="0"/>
              <a:t>.</a:t>
            </a:r>
          </a:p>
          <a:p>
            <a:r>
              <a:rPr lang="en-US" dirty="0"/>
              <a:t> </a:t>
            </a:r>
            <a:r>
              <a:rPr lang="en-US" dirty="0" smtClean="0"/>
              <a:t>                                              </a:t>
            </a:r>
            <a:r>
              <a:rPr lang="en-US" sz="2400" dirty="0" smtClean="0">
                <a:solidFill>
                  <a:srgbClr val="7030A0"/>
                </a:solidFill>
              </a:rPr>
              <a:t>a good source of Ca</a:t>
            </a:r>
          </a:p>
          <a:p>
            <a:endParaRPr lang="en-US" dirty="0"/>
          </a:p>
          <a:p>
            <a:r>
              <a:rPr lang="en-US" dirty="0" smtClean="0"/>
              <a:t>2. </a:t>
            </a:r>
            <a:r>
              <a:rPr lang="en-US" dirty="0"/>
              <a:t>H</a:t>
            </a:r>
            <a:r>
              <a:rPr lang="en-US" dirty="0" smtClean="0"/>
              <a:t>ealth claims: helpful </a:t>
            </a:r>
            <a:r>
              <a:rPr lang="en-US" dirty="0"/>
              <a:t>effects of a certain food </a:t>
            </a:r>
            <a:r>
              <a:rPr lang="en-US" dirty="0" smtClean="0"/>
              <a:t>.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                                          </a:t>
            </a:r>
            <a:r>
              <a:rPr lang="en-US" sz="2400" dirty="0" smtClean="0">
                <a:solidFill>
                  <a:srgbClr val="7030A0"/>
                </a:solidFill>
              </a:rPr>
              <a:t>help preventing osteoporosis</a:t>
            </a:r>
          </a:p>
          <a:p>
            <a:endParaRPr lang="en-US" sz="2400" dirty="0">
              <a:solidFill>
                <a:srgbClr val="7030A0"/>
              </a:solidFill>
            </a:endParaRPr>
          </a:p>
          <a:p>
            <a:r>
              <a:rPr lang="en-US" sz="2400" dirty="0" smtClean="0"/>
              <a:t>3. Optional: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577731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Food Labels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dirty="0" smtClean="0">
                <a:solidFill>
                  <a:srgbClr val="FF0000"/>
                </a:solidFill>
              </a:rPr>
              <a:t>Make healthy choices</a:t>
            </a:r>
          </a:p>
          <a:p>
            <a:endParaRPr lang="en-US" sz="2400" dirty="0" smtClean="0">
              <a:solidFill>
                <a:srgbClr val="FF0000"/>
              </a:solidFill>
            </a:endParaRPr>
          </a:p>
          <a:p>
            <a:r>
              <a:rPr lang="en-US" sz="2400" dirty="0"/>
              <a:t>1</a:t>
            </a:r>
            <a:r>
              <a:rPr lang="en-US" sz="2400" dirty="0" smtClean="0"/>
              <a:t>. </a:t>
            </a:r>
            <a:r>
              <a:rPr lang="en-US" sz="2400" dirty="0"/>
              <a:t>H</a:t>
            </a:r>
            <a:r>
              <a:rPr lang="en-US" sz="2400" dirty="0" smtClean="0"/>
              <a:t>elp limiting: saturated fat, trans fat, sugar, salt(sodium) </a:t>
            </a:r>
            <a:r>
              <a:rPr lang="en-US" sz="2400" dirty="0"/>
              <a:t>and </a:t>
            </a:r>
            <a:r>
              <a:rPr lang="en-US" sz="2400" dirty="0" smtClean="0"/>
              <a:t>cholesterol.</a:t>
            </a:r>
          </a:p>
          <a:p>
            <a:r>
              <a:rPr lang="en-US" sz="2400" dirty="0"/>
              <a:t>2</a:t>
            </a:r>
            <a:r>
              <a:rPr lang="en-US" sz="2400" dirty="0" smtClean="0"/>
              <a:t>.Find food higher: </a:t>
            </a:r>
            <a:r>
              <a:rPr lang="en-US" sz="2400" dirty="0" smtClean="0"/>
              <a:t>good </a:t>
            </a:r>
            <a:r>
              <a:rPr lang="en-US" sz="2400" dirty="0" err="1" smtClean="0"/>
              <a:t>fat,vitamins</a:t>
            </a:r>
            <a:r>
              <a:rPr lang="en-US" sz="2400" dirty="0"/>
              <a:t>, </a:t>
            </a:r>
            <a:r>
              <a:rPr lang="en-US" sz="2400" dirty="0" smtClean="0"/>
              <a:t>minerals(Fe, Ca), fiber </a:t>
            </a:r>
            <a:r>
              <a:rPr lang="en-US" sz="2400" dirty="0"/>
              <a:t>and protein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3.Make healthier choices: compare different foods.</a:t>
            </a:r>
          </a:p>
          <a:p>
            <a:r>
              <a:rPr lang="en-US" sz="2400" dirty="0"/>
              <a:t>4</a:t>
            </a:r>
            <a:r>
              <a:rPr lang="en-US" sz="2400" dirty="0" smtClean="0"/>
              <a:t>. Read ingredients: </a:t>
            </a:r>
            <a:r>
              <a:rPr lang="en-US" sz="2400" dirty="0"/>
              <a:t>what is inside the </a:t>
            </a:r>
            <a:r>
              <a:rPr lang="en-US" sz="2400" dirty="0" smtClean="0"/>
              <a:t>package.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766467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smtClean="0"/>
              <a:t>Nutritional facts 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639510"/>
          </a:xfrm>
        </p:spPr>
        <p:txBody>
          <a:bodyPr>
            <a:normAutofit lnSpcReduction="10000"/>
          </a:bodyPr>
          <a:lstStyle/>
          <a:p>
            <a:r>
              <a:rPr lang="en-US" sz="2400" dirty="0" smtClean="0"/>
              <a:t>1. </a:t>
            </a:r>
            <a:r>
              <a:rPr lang="en-US" sz="2400" dirty="0" smtClean="0">
                <a:solidFill>
                  <a:srgbClr val="7030A0"/>
                </a:solidFill>
              </a:rPr>
              <a:t>Serving </a:t>
            </a:r>
            <a:r>
              <a:rPr lang="en-US" sz="2400" dirty="0" smtClean="0">
                <a:solidFill>
                  <a:srgbClr val="7030A0"/>
                </a:solidFill>
              </a:rPr>
              <a:t>size</a:t>
            </a:r>
            <a:r>
              <a:rPr lang="en-US" sz="2400" dirty="0" smtClean="0"/>
              <a:t>; amount used to calculate nutrition number.</a:t>
            </a:r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smtClean="0"/>
              <a:t>2.</a:t>
            </a:r>
            <a:r>
              <a:rPr lang="en-US" sz="2400" dirty="0" smtClean="0">
                <a:solidFill>
                  <a:srgbClr val="7030A0"/>
                </a:solidFill>
              </a:rPr>
              <a:t>Calories: </a:t>
            </a:r>
            <a:r>
              <a:rPr lang="en-US" sz="2400" dirty="0" smtClean="0"/>
              <a:t>carbohydrates, protein and /or fat.</a:t>
            </a:r>
            <a:endParaRPr lang="en-US" sz="2400" dirty="0" smtClean="0"/>
          </a:p>
          <a:p>
            <a:endParaRPr lang="en-US" sz="2400" dirty="0" smtClean="0">
              <a:solidFill>
                <a:srgbClr val="7030A0"/>
              </a:solidFill>
            </a:endParaRPr>
          </a:p>
          <a:p>
            <a:r>
              <a:rPr lang="en-US" sz="2400" dirty="0" smtClean="0">
                <a:solidFill>
                  <a:srgbClr val="7030A0"/>
                </a:solidFill>
              </a:rPr>
              <a:t>3.</a:t>
            </a:r>
            <a:r>
              <a:rPr lang="en-US" sz="2400" dirty="0" smtClean="0">
                <a:solidFill>
                  <a:srgbClr val="7030A0"/>
                </a:solidFill>
              </a:rPr>
              <a:t>%DV</a:t>
            </a:r>
            <a:r>
              <a:rPr lang="en-US" sz="2400" dirty="0" smtClean="0">
                <a:solidFill>
                  <a:srgbClr val="7030A0"/>
                </a:solidFill>
              </a:rPr>
              <a:t>: </a:t>
            </a:r>
            <a:r>
              <a:rPr lang="en-US" sz="2400" dirty="0" smtClean="0"/>
              <a:t>a guide to help you make informed choices. Applies to all nutrients.</a:t>
            </a:r>
          </a:p>
          <a:p>
            <a:r>
              <a:rPr lang="en-US" sz="2400" dirty="0" smtClean="0"/>
              <a:t>      5% or less is little 15% or more is a lot</a:t>
            </a:r>
          </a:p>
          <a:p>
            <a:pPr marL="0" indent="0">
              <a:buNone/>
            </a:pPr>
            <a:r>
              <a:rPr lang="en-US" sz="2400" dirty="0" smtClean="0"/>
              <a:t> </a:t>
            </a:r>
            <a:endParaRPr lang="en-US" sz="2400" dirty="0" smtClean="0"/>
          </a:p>
          <a:p>
            <a:r>
              <a:rPr lang="en-US" sz="2400" dirty="0" smtClean="0"/>
              <a:t>4</a:t>
            </a:r>
            <a:r>
              <a:rPr lang="en-US" sz="2400" dirty="0" smtClean="0"/>
              <a:t>.  </a:t>
            </a:r>
            <a:r>
              <a:rPr lang="en-US" sz="2400" dirty="0" smtClean="0">
                <a:solidFill>
                  <a:srgbClr val="7030A0"/>
                </a:solidFill>
              </a:rPr>
              <a:t>Information on the 13 core nutrients</a:t>
            </a:r>
            <a:r>
              <a:rPr lang="en-US" sz="2400" dirty="0" smtClean="0"/>
              <a:t>: Fat(saturated, </a:t>
            </a:r>
            <a:r>
              <a:rPr lang="en-US" sz="2400" dirty="0" err="1" smtClean="0"/>
              <a:t>tran</a:t>
            </a:r>
            <a:r>
              <a:rPr lang="en-US" sz="2400" dirty="0" smtClean="0"/>
              <a:t>, cholesterol), sodium</a:t>
            </a:r>
            <a:r>
              <a:rPr lang="en-US" sz="2400" dirty="0" smtClean="0"/>
              <a:t>, carbohydrate</a:t>
            </a:r>
            <a:r>
              <a:rPr lang="en-US" sz="2400" dirty="0" smtClean="0"/>
              <a:t>, fiber, sugar, protein</a:t>
            </a:r>
            <a:r>
              <a:rPr lang="en-US" sz="2400" dirty="0" smtClean="0"/>
              <a:t>,( </a:t>
            </a:r>
            <a:r>
              <a:rPr lang="en-US" sz="2400" u="sng" dirty="0" err="1" smtClean="0"/>
              <a:t>Va</a:t>
            </a:r>
            <a:r>
              <a:rPr lang="en-US" sz="2400" u="sng" dirty="0" smtClean="0"/>
              <a:t>, </a:t>
            </a:r>
            <a:r>
              <a:rPr lang="en-US" sz="2400" u="sng" dirty="0" err="1" smtClean="0"/>
              <a:t>Vc</a:t>
            </a:r>
            <a:r>
              <a:rPr lang="en-US" sz="2400" u="sng" dirty="0" smtClean="0"/>
              <a:t>)</a:t>
            </a:r>
            <a:r>
              <a:rPr lang="en-US" sz="2400" dirty="0" smtClean="0"/>
              <a:t>, </a:t>
            </a:r>
            <a:r>
              <a:rPr lang="en-US" sz="2400" dirty="0" smtClean="0"/>
              <a:t>Ca, Fe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0190617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5158" y="103868"/>
            <a:ext cx="10515600" cy="4853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8057" y="110310"/>
            <a:ext cx="4864012" cy="6705600"/>
          </a:xfrm>
        </p:spPr>
      </p:pic>
      <p:sp>
        <p:nvSpPr>
          <p:cNvPr id="3" name="Rounded Rectangle 2"/>
          <p:cNvSpPr/>
          <p:nvPr/>
        </p:nvSpPr>
        <p:spPr>
          <a:xfrm>
            <a:off x="4999232" y="2339818"/>
            <a:ext cx="4462680" cy="312747"/>
          </a:xfrm>
          <a:prstGeom prst="roundRect">
            <a:avLst/>
          </a:prstGeom>
          <a:solidFill>
            <a:srgbClr val="FF0000">
              <a:alpha val="5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830886" y="2692818"/>
            <a:ext cx="4563855" cy="442267"/>
          </a:xfrm>
          <a:prstGeom prst="rect">
            <a:avLst/>
          </a:prstGeom>
          <a:solidFill>
            <a:srgbClr val="FFC000">
              <a:alpha val="63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898057" y="1360900"/>
            <a:ext cx="4563855" cy="355934"/>
          </a:xfrm>
          <a:prstGeom prst="rect">
            <a:avLst/>
          </a:prstGeom>
          <a:solidFill>
            <a:srgbClr val="FFC000">
              <a:alpha val="63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864471" y="3644541"/>
            <a:ext cx="4563855" cy="185338"/>
          </a:xfrm>
          <a:prstGeom prst="rect">
            <a:avLst/>
          </a:prstGeom>
          <a:solidFill>
            <a:srgbClr val="FFC000">
              <a:alpha val="63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4948644" y="4260469"/>
            <a:ext cx="4631026" cy="1045029"/>
          </a:xfrm>
          <a:prstGeom prst="rect">
            <a:avLst/>
          </a:prstGeom>
          <a:solidFill>
            <a:srgbClr val="00B050">
              <a:alpha val="54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flipV="1">
            <a:off x="4864471" y="3173008"/>
            <a:ext cx="4508148" cy="426914"/>
          </a:xfrm>
          <a:prstGeom prst="rect">
            <a:avLst/>
          </a:prstGeom>
          <a:solidFill>
            <a:srgbClr val="00B050">
              <a:alpha val="54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948644" y="2183362"/>
            <a:ext cx="4563855" cy="185338"/>
          </a:xfrm>
          <a:prstGeom prst="rect">
            <a:avLst/>
          </a:prstGeom>
          <a:solidFill>
            <a:srgbClr val="FFC000">
              <a:alpha val="63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flipV="1">
            <a:off x="5004351" y="3818892"/>
            <a:ext cx="4508148" cy="382295"/>
          </a:xfrm>
          <a:prstGeom prst="rect">
            <a:avLst/>
          </a:prstGeom>
          <a:solidFill>
            <a:srgbClr val="00B050">
              <a:alpha val="54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2145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2507" y="375758"/>
            <a:ext cx="10515600" cy="45719"/>
          </a:xfrm>
        </p:spPr>
        <p:txBody>
          <a:bodyPr>
            <a:normAutofit fontScale="90000"/>
          </a:bodyPr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7451" y="773001"/>
            <a:ext cx="3912782" cy="5415147"/>
          </a:xfrm>
        </p:spPr>
      </p:pic>
    </p:spTree>
    <p:extLst>
      <p:ext uri="{BB962C8B-B14F-4D97-AF65-F5344CB8AC3E}">
        <p14:creationId xmlns:p14="http://schemas.microsoft.com/office/powerpoint/2010/main" val="3336395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50" name="Picture 2" descr="Text Description below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3951" y="159027"/>
            <a:ext cx="8874710" cy="66989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07598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 descr="https://www.unlockfood.ca/getattachment/en/Articles/Nutrition-Labelling/Decoding-the-Nutrition-Label/cerealAandB.png.aspx?width=650&amp;height=44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7496" y="-92765"/>
            <a:ext cx="9856303" cy="69507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71986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 descr="https://www.unlockfood.ca/getattachment/en/Articles/Nutrition-Labelling/Decoding-the-Nutrition-Label/NutritionFactsTable_burgers.png.aspx?width=700&amp;height=420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1784" y="0"/>
            <a:ext cx="7853207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Oval 3"/>
          <p:cNvSpPr/>
          <p:nvPr/>
        </p:nvSpPr>
        <p:spPr>
          <a:xfrm>
            <a:off x="2926065" y="2427425"/>
            <a:ext cx="1060174" cy="357809"/>
          </a:xfrm>
          <a:prstGeom prst="ellipse">
            <a:avLst/>
          </a:prstGeom>
          <a:solidFill>
            <a:srgbClr val="FFC000">
              <a:alpha val="46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7202556" y="2478157"/>
            <a:ext cx="1060174" cy="357809"/>
          </a:xfrm>
          <a:prstGeom prst="ellipse">
            <a:avLst/>
          </a:prstGeom>
          <a:solidFill>
            <a:srgbClr val="FFC000">
              <a:alpha val="46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2840935" y="2752104"/>
            <a:ext cx="1060174" cy="443948"/>
          </a:xfrm>
          <a:prstGeom prst="ellipse">
            <a:avLst/>
          </a:prstGeom>
          <a:solidFill>
            <a:srgbClr val="FFC000">
              <a:alpha val="46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6877878" y="2835966"/>
            <a:ext cx="1060174" cy="357809"/>
          </a:xfrm>
          <a:prstGeom prst="ellipse">
            <a:avLst/>
          </a:prstGeom>
          <a:solidFill>
            <a:srgbClr val="FFC000">
              <a:alpha val="46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3500878" y="3780390"/>
            <a:ext cx="1060174" cy="443948"/>
          </a:xfrm>
          <a:prstGeom prst="ellipse">
            <a:avLst/>
          </a:prstGeom>
          <a:solidFill>
            <a:srgbClr val="FFC000">
              <a:alpha val="46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7407965" y="3780390"/>
            <a:ext cx="1060174" cy="443948"/>
          </a:xfrm>
          <a:prstGeom prst="ellipse">
            <a:avLst/>
          </a:prstGeom>
          <a:solidFill>
            <a:srgbClr val="FFC000">
              <a:alpha val="46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3456152" y="4172260"/>
            <a:ext cx="1060174" cy="443948"/>
          </a:xfrm>
          <a:prstGeom prst="ellipse">
            <a:avLst/>
          </a:prstGeom>
          <a:solidFill>
            <a:srgbClr val="FFC000">
              <a:alpha val="46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7176556" y="4247425"/>
            <a:ext cx="1522991" cy="289271"/>
          </a:xfrm>
          <a:prstGeom prst="ellipse">
            <a:avLst/>
          </a:prstGeom>
          <a:solidFill>
            <a:srgbClr val="FFC000">
              <a:alpha val="46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41536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smtClean="0"/>
              <a:t>Ingredient list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1. </a:t>
            </a:r>
            <a:r>
              <a:rPr lang="en-US" sz="2400" dirty="0"/>
              <a:t> </a:t>
            </a:r>
            <a:r>
              <a:rPr lang="en-US" sz="2400" dirty="0" smtClean="0"/>
              <a:t>All </a:t>
            </a:r>
            <a:r>
              <a:rPr lang="en-US" sz="2400" dirty="0"/>
              <a:t>the ingredients in a packaged </a:t>
            </a:r>
            <a:r>
              <a:rPr lang="en-US" sz="2400" dirty="0" smtClean="0"/>
              <a:t>food.</a:t>
            </a:r>
          </a:p>
          <a:p>
            <a:endParaRPr lang="en-US" sz="2400" dirty="0"/>
          </a:p>
          <a:p>
            <a:r>
              <a:rPr lang="en-US" sz="2400" dirty="0" smtClean="0"/>
              <a:t>2.</a:t>
            </a:r>
            <a:r>
              <a:rPr lang="en-US" sz="2400" dirty="0"/>
              <a:t>  </a:t>
            </a:r>
            <a:r>
              <a:rPr lang="en-US" sz="2400" dirty="0" smtClean="0"/>
              <a:t>In </a:t>
            </a:r>
            <a:r>
              <a:rPr lang="en-US" sz="2400" dirty="0"/>
              <a:t>order of </a:t>
            </a:r>
            <a:r>
              <a:rPr lang="en-US" sz="2400" dirty="0" smtClean="0"/>
              <a:t>weight.</a:t>
            </a:r>
            <a:endParaRPr lang="en-US" sz="2400" dirty="0"/>
          </a:p>
          <a:p>
            <a:endParaRPr lang="en-US" sz="2400" dirty="0" smtClean="0"/>
          </a:p>
          <a:p>
            <a:r>
              <a:rPr lang="en-US" sz="2400" dirty="0" smtClean="0"/>
              <a:t>3</a:t>
            </a:r>
            <a:r>
              <a:rPr lang="en-US" sz="2400" dirty="0" smtClean="0"/>
              <a:t>.</a:t>
            </a:r>
            <a:r>
              <a:rPr lang="en-US" sz="2400" dirty="0"/>
              <a:t> Check if a food product has a certain </a:t>
            </a:r>
            <a:r>
              <a:rPr lang="en-US" sz="2400" dirty="0" smtClean="0"/>
              <a:t>ingredient: added sugar.</a:t>
            </a:r>
            <a:endParaRPr lang="en-US" sz="2400" dirty="0"/>
          </a:p>
          <a:p>
            <a:endParaRPr lang="en-US" sz="2400" dirty="0" smtClean="0"/>
          </a:p>
          <a:p>
            <a:r>
              <a:rPr lang="en-US" sz="2400" dirty="0" smtClean="0"/>
              <a:t>4. Avoid </a:t>
            </a:r>
            <a:r>
              <a:rPr lang="en-US" sz="2400" dirty="0"/>
              <a:t>ingredients in case of a food allergy or intolerance.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62634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2022</TotalTime>
  <Words>267</Words>
  <Application>Microsoft Office PowerPoint</Application>
  <PresentationFormat>Widescreen</PresentationFormat>
  <Paragraphs>39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Food Label for packaged food</vt:lpstr>
      <vt:lpstr>Food Labels</vt:lpstr>
      <vt:lpstr>Nutritional facts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Ingredient list</vt:lpstr>
      <vt:lpstr>PowerPoint Presentation</vt:lpstr>
      <vt:lpstr>                       Happy Exerciese</vt:lpstr>
      <vt:lpstr>                          Nutrition Claims       </vt:lpstr>
    </vt:vector>
  </TitlesOfParts>
  <Company>University Health Network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Food Labes</dc:title>
  <dc:creator>Lang, Ying</dc:creator>
  <cp:lastModifiedBy>Lang, Ying</cp:lastModifiedBy>
  <cp:revision>47</cp:revision>
  <dcterms:created xsi:type="dcterms:W3CDTF">2020-05-24T18:55:59Z</dcterms:created>
  <dcterms:modified xsi:type="dcterms:W3CDTF">2020-05-27T17:26:28Z</dcterms:modified>
</cp:coreProperties>
</file>