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59" r:id="rId5"/>
    <p:sldId id="260" r:id="rId6"/>
    <p:sldId id="261" r:id="rId7"/>
    <p:sldId id="277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75" r:id="rId16"/>
    <p:sldId id="279" r:id="rId17"/>
    <p:sldId id="269" r:id="rId18"/>
    <p:sldId id="276" r:id="rId19"/>
    <p:sldId id="271" r:id="rId20"/>
    <p:sldId id="272" r:id="rId21"/>
    <p:sldId id="273" r:id="rId22"/>
    <p:sldId id="274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36196-DD15-4AAF-85DC-6D7CB9F24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4EDBEA-03EC-4331-AC53-8EC3FBAF7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5920-4AC1-4DA3-9CBB-DBBCA276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88D1-99D5-455F-A292-9ECCD8A7E936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16747-45D9-45BA-9B9D-84D9595DB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DB862-638B-4ED3-AC94-279A866F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0949-4CDE-484C-82BE-3D99E52EA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2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7D7E-2E68-46A3-A06E-C79C8A0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B72A7-6C7B-41FF-A400-0C81064E3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2F69A-674A-4873-806A-0D26EF41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88D1-99D5-455F-A292-9ECCD8A7E936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89408-27A9-4381-898B-A602D884F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253C2-277A-4D40-8335-644FA0F25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0949-4CDE-484C-82BE-3D99E52EA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10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92DE34-A742-4859-84EB-322CCF9F2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B87DC-6D98-46CC-80B2-C8A80AB6C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C173D-12A6-440B-B960-D7883A8BD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88D1-99D5-455F-A292-9ECCD8A7E936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A29A0-A15F-475C-8D1E-6A706DF6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C69C7-A7D9-44D2-B38B-F18E512B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0949-4CDE-484C-82BE-3D99E52EA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3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20465-2618-46B8-AAB7-01F290D78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0A668-6678-4022-A94E-7EB8ACAA4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F9F2C-F918-4CB5-B4AD-8A9333CFD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88D1-99D5-455F-A292-9ECCD8A7E936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08D52-E3B1-483F-84A7-A82D5800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D2FCE-FD4B-44D5-8804-32FF5D36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0949-4CDE-484C-82BE-3D99E52EA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5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8804-68FE-44B3-BB6F-C4BC2BBBA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6ACF7-11F9-4EAE-8403-2D8117C83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80958-1A3B-4388-9C6E-C90E556F1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88D1-99D5-455F-A292-9ECCD8A7E936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347B0-5164-4621-AD64-C6372C0ED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57DF9-0872-47CB-B008-67CF056F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0949-4CDE-484C-82BE-3D99E52EA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96FB5-4968-43BD-B432-FE623E3C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44EDE-EA05-4743-B1F7-4EEDA44A5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4E4F4-19F1-426A-A48D-210077F37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47CA7-B15B-4C4C-ABE0-6DBAAF087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88D1-99D5-455F-A292-9ECCD8A7E936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882F6-DDCC-4F91-9870-CF81ABF3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20190-E5D6-4E59-A28A-531AD3CBA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0949-4CDE-484C-82BE-3D99E52EA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4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B3F67-63A1-4478-83ED-9CECBD036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5D5BE-9466-4ADB-9DE3-470184832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A7008-32A3-4BB6-9FC0-4A670A65C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47C52-5D7A-4987-B352-0AC8269D0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98F4D-A04E-4BC2-9EF5-289933467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732FAF-70CF-4970-8AE4-E213F1C6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88D1-99D5-455F-A292-9ECCD8A7E936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FE5AFA-BE85-4927-95CD-D45040E3B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CBD038-7D88-44D5-9800-8CA42729E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0949-4CDE-484C-82BE-3D99E52EA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5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01699-6758-4AA8-A985-4C57878E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4C7243-DB3C-447C-955A-28D0C5B3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88D1-99D5-455F-A292-9ECCD8A7E936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39D555-A24A-4C5D-8EC8-0D1349C94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E93375-610C-47D2-B50F-EFC7F3AC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0949-4CDE-484C-82BE-3D99E52EA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9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A103E-A644-4F07-A07B-7596FE98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88D1-99D5-455F-A292-9ECCD8A7E936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F61F9-C2BA-40EC-9E27-64C438A0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67026-DDF2-49F7-904C-93E808233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0949-4CDE-484C-82BE-3D99E52EA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17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ADF3-59B8-4E35-9D9E-7FF928CE3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F8930-0DF6-4BD9-9C8C-F3BD8E6B7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FCA98-A725-43EA-9181-48CEE2B10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FB77C-BF1F-4508-90BD-10FBFA35F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88D1-99D5-455F-A292-9ECCD8A7E936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5C5EB-5703-43D4-8B12-3800F0B0B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C9873-DAC5-4EE6-AC14-DDED5E65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0949-4CDE-484C-82BE-3D99E52EA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3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CEE59-82EB-4BA4-A376-7D1F99BDB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6A992-953C-4396-93A1-B70CC74F4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1119F-3524-458B-BA40-4DF548500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83886-3CE5-457B-A317-574C4675B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88D1-99D5-455F-A292-9ECCD8A7E936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27483-E98C-4BCB-B472-405B9E169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29E7E-193F-4C0F-A16F-E86F0D230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C0949-4CDE-484C-82BE-3D99E52EA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6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4521A7-243B-4347-8F68-459C41ED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ED38D-2F93-42FE-8700-E99EA55E0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51A98-AD5B-4884-B288-14DA1540C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88D1-99D5-455F-A292-9ECCD8A7E936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BF5F3-A37A-4C61-8BC7-F53995260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48EF3-0737-4A0F-ADF7-B0FBE4A64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C0949-4CDE-484C-82BE-3D99E52EA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7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azon.com/Taiji-Art-Relaxation-Breathing-Jie/dp/1494817861/ref=sr_1_1?keywords=taiji+art+of+relaxation&amp;qid=1607505883&amp;sr=8-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jqworld.com/6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abs/pii/S136085920800003X" TargetMode="External"/><Relationship Id="rId2" Type="http://schemas.openxmlformats.org/officeDocument/2006/relationships/hyperlink" Target="https://journals.lww.com/ajpmr/Abstract/2004/09000/Comprehensive_Therapeutic_Benefits_of_Taiji__A.1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DCF38-2CD7-45EB-ACF3-95F63466BA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太极健身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E428B-14C5-4EED-952A-50A408ACCC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顾杰</a:t>
            </a:r>
            <a:endParaRPr lang="en-US" altLang="zh-CN" dirty="0"/>
          </a:p>
          <a:p>
            <a:r>
              <a:rPr lang="en-US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12</a:t>
            </a:r>
            <a:r>
              <a:rPr lang="zh-CN" altLang="en-US" dirty="0"/>
              <a:t>月</a:t>
            </a:r>
            <a:r>
              <a:rPr lang="en-US" altLang="zh-CN" dirty="0"/>
              <a:t>18</a:t>
            </a:r>
            <a:r>
              <a:rPr lang="zh-CN" altLang="en-US" dirty="0"/>
              <a:t>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87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7. </a:t>
            </a:r>
            <a:r>
              <a:rPr lang="zh-CN" altLang="en-US" dirty="0"/>
              <a:t>气血经脉畅通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打拳帮助气血经脉畅通</a:t>
            </a:r>
            <a:endParaRPr lang="en-US" altLang="zh-CN" dirty="0"/>
          </a:p>
          <a:p>
            <a:r>
              <a:rPr lang="zh-CN" altLang="en-US" dirty="0"/>
              <a:t>气血经脉畅通是中医的健身基本理论</a:t>
            </a:r>
            <a:endParaRPr lang="en-US" altLang="zh-CN" dirty="0"/>
          </a:p>
          <a:p>
            <a:r>
              <a:rPr lang="zh-CN" altLang="en-US" dirty="0"/>
              <a:t>中医用针灸来疏通经脉，用草药来活血</a:t>
            </a:r>
            <a:endParaRPr lang="en-US" altLang="zh-CN" dirty="0"/>
          </a:p>
          <a:p>
            <a:r>
              <a:rPr lang="zh-CN" altLang="en-US" dirty="0"/>
              <a:t>太极拳用气来疏通经脉，用运动来活血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0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8. </a:t>
            </a:r>
            <a:r>
              <a:rPr lang="zh-CN" altLang="en-US" dirty="0"/>
              <a:t>防身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平时练太极的一招一式都有下意识重复的功能</a:t>
            </a:r>
            <a:endParaRPr lang="en-US" altLang="zh-CN" dirty="0"/>
          </a:p>
          <a:p>
            <a:r>
              <a:rPr lang="zh-CN" altLang="en-US" dirty="0"/>
              <a:t>当你在必需自卫时招式会以条件反射的形式自动出现</a:t>
            </a:r>
            <a:endParaRPr lang="en-US" altLang="zh-CN" dirty="0"/>
          </a:p>
          <a:p>
            <a:r>
              <a:rPr lang="zh-CN" altLang="en-US" dirty="0"/>
              <a:t>用来对付非专业的歹徒可能回旋有余</a:t>
            </a:r>
            <a:endParaRPr lang="en-US" altLang="zh-CN" dirty="0"/>
          </a:p>
          <a:p>
            <a:r>
              <a:rPr lang="zh-CN" altLang="en-US" dirty="0"/>
              <a:t>要是你学几招推手，更可以用于应急</a:t>
            </a:r>
            <a:endParaRPr lang="en-US" altLang="zh-CN" dirty="0"/>
          </a:p>
          <a:p>
            <a:r>
              <a:rPr lang="en-US" dirty="0"/>
              <a:t>Run</a:t>
            </a:r>
            <a:r>
              <a:rPr lang="zh-CN" altLang="en-US" dirty="0"/>
              <a:t>逃</a:t>
            </a:r>
            <a:r>
              <a:rPr lang="en-US" dirty="0"/>
              <a:t>, Hide</a:t>
            </a:r>
            <a:r>
              <a:rPr lang="zh-CN" altLang="en-US" dirty="0"/>
              <a:t>躲</a:t>
            </a:r>
            <a:r>
              <a:rPr lang="en-US" dirty="0"/>
              <a:t>, Barricade</a:t>
            </a:r>
            <a:r>
              <a:rPr lang="zh-CN" altLang="en-US" dirty="0"/>
              <a:t>堵</a:t>
            </a:r>
            <a:r>
              <a:rPr lang="en-US" dirty="0"/>
              <a:t>, Fight</a:t>
            </a:r>
            <a:r>
              <a:rPr lang="zh-CN" altLang="en-US" dirty="0"/>
              <a:t>战</a:t>
            </a:r>
            <a:endParaRPr lang="en-US" dirty="0"/>
          </a:p>
          <a:p>
            <a:r>
              <a:rPr lang="zh-CN" altLang="en-US" dirty="0"/>
              <a:t>当你需要战时，太极拳会从你的小脑里跳出来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6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9. </a:t>
            </a:r>
            <a:r>
              <a:rPr lang="zh-CN" altLang="en-US" dirty="0"/>
              <a:t>哲学涵义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太极拳的哲学含义促进正面思维</a:t>
            </a:r>
            <a:endParaRPr lang="en-US" altLang="zh-CN" dirty="0"/>
          </a:p>
          <a:p>
            <a:r>
              <a:rPr lang="zh-CN" altLang="en-US" dirty="0"/>
              <a:t>正面思维增益健康</a:t>
            </a:r>
            <a:endParaRPr lang="en-US" altLang="zh-CN" dirty="0"/>
          </a:p>
          <a:p>
            <a:r>
              <a:rPr lang="zh-CN" altLang="en-US" dirty="0"/>
              <a:t>阴阳转换，好事坏事轮流转，长短都是人生的课</a:t>
            </a:r>
            <a:endParaRPr lang="en-US" altLang="zh-CN" dirty="0"/>
          </a:p>
          <a:p>
            <a:r>
              <a:rPr lang="zh-CN" altLang="en-US" dirty="0"/>
              <a:t>易有太极，是生两仪，两仪生四象，四象生八卦</a:t>
            </a:r>
            <a:endParaRPr lang="en-US" altLang="zh-CN" dirty="0"/>
          </a:p>
          <a:p>
            <a:r>
              <a:rPr lang="zh-CN" altLang="en-US" dirty="0"/>
              <a:t>研究太极的理论帮助健脑，防止早衰</a:t>
            </a:r>
            <a:endParaRPr lang="en-US" altLang="zh-CN" dirty="0"/>
          </a:p>
          <a:p>
            <a:r>
              <a:rPr lang="zh-CN" altLang="en-US" dirty="0"/>
              <a:t>年青时要有“理想”</a:t>
            </a:r>
            <a:endParaRPr lang="en-US" altLang="zh-CN" dirty="0"/>
          </a:p>
          <a:p>
            <a:r>
              <a:rPr lang="zh-CN" altLang="en-US" dirty="0"/>
              <a:t>中年会多一些“想里”</a:t>
            </a:r>
            <a:endParaRPr lang="en-US" altLang="zh-CN" dirty="0"/>
          </a:p>
          <a:p>
            <a:r>
              <a:rPr lang="zh-CN" altLang="en-US" dirty="0"/>
              <a:t>太极拳增益“想里”，越想越里，越里越想</a:t>
            </a:r>
            <a:endParaRPr lang="en-US" altLang="zh-CN" dirty="0"/>
          </a:p>
          <a:p>
            <a:r>
              <a:rPr lang="zh-CN" altLang="en-US" dirty="0"/>
              <a:t>“天人合一” 在修炼的路途上俯拾皆是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10. </a:t>
            </a:r>
            <a:r>
              <a:rPr lang="zh-CN" altLang="en-US" dirty="0"/>
              <a:t>放松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放松要贯穿全部运拳过程中</a:t>
            </a:r>
            <a:endParaRPr lang="en-US" altLang="zh-CN" dirty="0"/>
          </a:p>
          <a:p>
            <a:r>
              <a:rPr lang="zh-CN" altLang="en-US" dirty="0"/>
              <a:t>放松帮助舒经活血</a:t>
            </a:r>
            <a:endParaRPr lang="en-US" altLang="zh-CN" dirty="0"/>
          </a:p>
          <a:p>
            <a:r>
              <a:rPr lang="zh-CN" altLang="en-US" dirty="0"/>
              <a:t>放松帮助安神，预防抑郁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7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11. </a:t>
            </a:r>
            <a:r>
              <a:rPr lang="zh-CN" altLang="en-US" dirty="0"/>
              <a:t>太极热身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打拳前最好要作一些准备动作和桩功</a:t>
            </a:r>
            <a:endParaRPr lang="en-US" altLang="zh-CN" dirty="0"/>
          </a:p>
          <a:p>
            <a:r>
              <a:rPr lang="zh-CN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意领松沉太极魂</a:t>
            </a:r>
            <a:endParaRPr lang="en-US" altLang="zh-CN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zh-CN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气沉丹田经脉通</a:t>
            </a:r>
            <a:endParaRPr lang="en-US" altLang="zh-CN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zh-CN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虚灵顶颈神贯虹</a:t>
            </a:r>
            <a:endParaRPr lang="en-US" altLang="zh-CN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zh-CN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沉肩垂肘攻防灵</a:t>
            </a:r>
            <a:endParaRPr lang="en-US" altLang="zh-CN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zh-CN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舒腕展指劲贯冲</a:t>
            </a:r>
            <a:endParaRPr lang="en-US" altLang="zh-CN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zh-CN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含胸拔背力脊发</a:t>
            </a:r>
            <a:endParaRPr lang="en-US" altLang="zh-CN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zh-CN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松腰敛臀虚实动</a:t>
            </a:r>
            <a:endParaRPr lang="en-US" altLang="zh-CN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zh-CN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圆裆曲膝沉稳步</a:t>
            </a:r>
            <a:endParaRPr lang="en-US" altLang="zh-CN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zh-CN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润踝抓趾扎地龙</a:t>
            </a:r>
            <a:endParaRPr lang="en-US" altLang="zh-CN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hlinkClick r:id="rId2"/>
              </a:rPr>
              <a:t>Taiji Art of Relaxation and Breathing: Gu, Jie: 9781494817862: Amazon.com: Books</a:t>
            </a:r>
            <a:endParaRPr lang="en-US" altLang="zh-CN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0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11. </a:t>
            </a:r>
            <a:r>
              <a:rPr lang="zh-CN" altLang="en-US" dirty="0"/>
              <a:t>规范动作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健身拳架不宜太低</a:t>
            </a:r>
            <a:endParaRPr lang="en-US" altLang="zh-CN" dirty="0"/>
          </a:p>
          <a:p>
            <a:r>
              <a:rPr lang="zh-CN" altLang="en-US" dirty="0"/>
              <a:t>弓步时膝盖宜与涌泉在一条垂线上</a:t>
            </a:r>
            <a:endParaRPr lang="en-US" altLang="zh-CN" dirty="0"/>
          </a:p>
          <a:p>
            <a:r>
              <a:rPr lang="zh-CN" altLang="en-US" dirty="0"/>
              <a:t>髋、膝、脚宜在同一垂面内</a:t>
            </a:r>
            <a:endParaRPr lang="en-US" altLang="zh-CN" dirty="0"/>
          </a:p>
          <a:p>
            <a:r>
              <a:rPr lang="zh-CN" altLang="en-US" dirty="0"/>
              <a:t>实腿转或虚腿转跟随师承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4068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12. </a:t>
            </a:r>
            <a:r>
              <a:rPr lang="zh-CN" altLang="en-US" dirty="0"/>
              <a:t>太极催眠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dirty="0"/>
              <a:t>乌克兰切诺贝事件和睡眠不足有关</a:t>
            </a:r>
            <a:endParaRPr lang="en-US" altLang="zh-CN" dirty="0"/>
          </a:p>
          <a:p>
            <a:r>
              <a:rPr lang="zh-CN" altLang="en-US" dirty="0"/>
              <a:t>美国挑战号爆炸和睡眠不足有关</a:t>
            </a:r>
            <a:endParaRPr lang="en-US" altLang="zh-CN" dirty="0"/>
          </a:p>
          <a:p>
            <a:r>
              <a:rPr lang="zh-CN" altLang="en-US" dirty="0"/>
              <a:t>睡药有副作用</a:t>
            </a:r>
            <a:endParaRPr lang="en-US" altLang="zh-CN" dirty="0"/>
          </a:p>
          <a:p>
            <a:r>
              <a:rPr lang="zh-CN" altLang="en-US" dirty="0"/>
              <a:t>喝酒催眠对后半夜的睡眠不利</a:t>
            </a:r>
            <a:endParaRPr lang="en-US" altLang="zh-CN" dirty="0"/>
          </a:p>
          <a:p>
            <a:r>
              <a:rPr lang="zh-CN" altLang="en-US" dirty="0"/>
              <a:t>睡眠被子效果不佳</a:t>
            </a:r>
            <a:endParaRPr lang="en-US" altLang="zh-CN" dirty="0"/>
          </a:p>
          <a:p>
            <a:r>
              <a:rPr lang="zh-CN" altLang="en-US" dirty="0"/>
              <a:t>数羊催眠效果不佳</a:t>
            </a:r>
            <a:endParaRPr lang="en-US" altLang="zh-CN" dirty="0"/>
          </a:p>
          <a:p>
            <a:r>
              <a:rPr lang="zh-CN" altLang="en-US" dirty="0"/>
              <a:t>太极催眠睡在床上虚拟打拳</a:t>
            </a:r>
            <a:endParaRPr lang="en-US" altLang="zh-CN" dirty="0"/>
          </a:p>
          <a:p>
            <a:r>
              <a:rPr lang="zh-CN" altLang="en-US" dirty="0"/>
              <a:t>睡不着觉的原因是无法放弃迫急性思维</a:t>
            </a:r>
            <a:endParaRPr lang="en-US" altLang="zh-CN" dirty="0"/>
          </a:p>
          <a:p>
            <a:r>
              <a:rPr lang="zh-CN" altLang="en-US" dirty="0"/>
              <a:t>选一套熟悉的拳，全身放松，意念打拳</a:t>
            </a:r>
            <a:endParaRPr lang="en-US" altLang="zh-CN" dirty="0"/>
          </a:p>
          <a:p>
            <a:r>
              <a:rPr lang="zh-CN" altLang="en-US" dirty="0"/>
              <a:t>由于意念集中在打拳上，排除了迫急性思维</a:t>
            </a:r>
            <a:endParaRPr lang="en-US" altLang="zh-CN" dirty="0"/>
          </a:p>
          <a:p>
            <a:r>
              <a:rPr lang="zh-CN" altLang="en-US" dirty="0"/>
              <a:t>熟悉的轻松的思维很快降低了脑电波的频率</a:t>
            </a:r>
            <a:endParaRPr lang="en-US" altLang="zh-CN" dirty="0"/>
          </a:p>
          <a:p>
            <a:r>
              <a:rPr lang="zh-CN" altLang="en-US" dirty="0"/>
              <a:t>没想完一套拳就能入睡</a:t>
            </a:r>
            <a:endParaRPr lang="en-US" altLang="zh-CN" dirty="0"/>
          </a:p>
          <a:p>
            <a:r>
              <a:rPr lang="zh-CN" altLang="en-US" dirty="0"/>
              <a:t>没有任何副作用的物理疗法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2730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太极拳健身本身够了吗？</a:t>
            </a:r>
            <a:r>
              <a:rPr lang="en-US" altLang="zh-CN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当然够</a:t>
            </a:r>
            <a:endParaRPr lang="en-US" altLang="zh-CN" dirty="0"/>
          </a:p>
          <a:p>
            <a:pPr lvl="1"/>
            <a:r>
              <a:rPr lang="zh-CN" altLang="en-US" dirty="0"/>
              <a:t>太极健身是太极拳的本意</a:t>
            </a:r>
            <a:endParaRPr lang="en-US" altLang="zh-CN" dirty="0"/>
          </a:p>
          <a:p>
            <a:pPr lvl="1"/>
            <a:r>
              <a:rPr lang="zh-CN" altLang="en-US" dirty="0"/>
              <a:t>太极拳的锻炼并不排除同时锻炼其它项目</a:t>
            </a:r>
            <a:endParaRPr lang="en-US" altLang="zh-CN" dirty="0"/>
          </a:p>
          <a:p>
            <a:pPr lvl="1"/>
            <a:r>
              <a:rPr lang="zh-CN" altLang="en-US" dirty="0"/>
              <a:t>但是专一练太极拳效果好一点</a:t>
            </a:r>
            <a:endParaRPr lang="en-US" altLang="zh-CN" dirty="0"/>
          </a:p>
          <a:p>
            <a:r>
              <a:rPr lang="zh-CN" altLang="en-US" dirty="0"/>
              <a:t>杨澄甫说</a:t>
            </a:r>
            <a:endParaRPr lang="en-US" altLang="zh-CN" dirty="0"/>
          </a:p>
          <a:p>
            <a:pPr lvl="1"/>
            <a:r>
              <a:rPr lang="zh-CN" altLang="en-US" dirty="0"/>
              <a:t>学者若费一日之功力</a:t>
            </a:r>
            <a:endParaRPr lang="en-US" altLang="zh-CN" dirty="0"/>
          </a:p>
          <a:p>
            <a:pPr lvl="1"/>
            <a:r>
              <a:rPr lang="zh-CN" altLang="en-US" dirty="0"/>
              <a:t>即得有一日之成效</a:t>
            </a:r>
            <a:endParaRPr lang="en-US" altLang="zh-CN" dirty="0"/>
          </a:p>
          <a:p>
            <a:pPr lvl="1"/>
            <a:r>
              <a:rPr lang="zh-CN" altLang="en-US" dirty="0"/>
              <a:t>日积月累</a:t>
            </a:r>
            <a:endParaRPr lang="en-US" altLang="zh-CN" dirty="0"/>
          </a:p>
          <a:p>
            <a:pPr lvl="1"/>
            <a:r>
              <a:rPr lang="zh-CN" altLang="en-US" dirty="0"/>
              <a:t>水到渠成</a:t>
            </a:r>
            <a:endParaRPr lang="en-US" altLang="zh-CN" dirty="0"/>
          </a:p>
          <a:p>
            <a:r>
              <a:rPr lang="zh-CN" altLang="en-US" dirty="0"/>
              <a:t>一辈子可能学不完太极拳，还有时间学别的吗？</a:t>
            </a:r>
            <a:endParaRPr lang="en-US" altLang="zh-CN" dirty="0"/>
          </a:p>
          <a:p>
            <a:r>
              <a:rPr lang="zh-CN" altLang="en-US" dirty="0"/>
              <a:t>如果你太极拳学好了，还可以教太极拳，发展太极拳，等等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1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太极拳和其它功法的关系？</a:t>
            </a:r>
            <a:r>
              <a:rPr lang="en-US" altLang="zh-CN" dirty="0"/>
              <a:t> 1. </a:t>
            </a:r>
            <a:r>
              <a:rPr lang="zh-CN" altLang="en-US" dirty="0"/>
              <a:t>走路骑车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走路骑车是很好的健身运动，但是未免太平常，单调</a:t>
            </a:r>
            <a:endParaRPr lang="en-US" altLang="zh-CN" dirty="0"/>
          </a:p>
          <a:p>
            <a:r>
              <a:rPr lang="zh-CN" altLang="en-US" dirty="0"/>
              <a:t>太极拳的锻炼比人的日常运动的幅度略微大一点，健康程度较高</a:t>
            </a:r>
            <a:endParaRPr lang="en-US" altLang="zh-CN" dirty="0"/>
          </a:p>
          <a:p>
            <a:r>
              <a:rPr lang="zh-CN" altLang="en-US" dirty="0"/>
              <a:t>太极拳丰富多彩，有吸引力</a:t>
            </a:r>
            <a:endParaRPr lang="en-US" altLang="zh-CN" dirty="0"/>
          </a:p>
          <a:p>
            <a:r>
              <a:rPr lang="zh-CN" altLang="en-US" dirty="0"/>
              <a:t>太极拳友是一君子团体，天高云淡，心静体松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6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太极拳和其它功法的关系？</a:t>
            </a:r>
            <a:r>
              <a:rPr lang="en-US" altLang="zh-CN" dirty="0"/>
              <a:t> 2. </a:t>
            </a:r>
            <a:r>
              <a:rPr lang="zh-CN" altLang="en-US" dirty="0"/>
              <a:t>气功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静功如一指禅</a:t>
            </a:r>
            <a:endParaRPr lang="en-US" altLang="zh-CN" dirty="0"/>
          </a:p>
          <a:p>
            <a:r>
              <a:rPr lang="zh-CN" altLang="en-US" dirty="0"/>
              <a:t>打坐吐纳</a:t>
            </a:r>
            <a:endParaRPr lang="en-US" altLang="zh-CN" dirty="0"/>
          </a:p>
          <a:p>
            <a:r>
              <a:rPr lang="zh-CN" altLang="en-US" dirty="0"/>
              <a:t>导引术如八段锦</a:t>
            </a:r>
            <a:endParaRPr lang="en-US" altLang="zh-CN" dirty="0"/>
          </a:p>
          <a:p>
            <a:r>
              <a:rPr lang="zh-CN" altLang="en-US" dirty="0"/>
              <a:t>太极拳是一种动态气功，气功部分比较温和，不容易走火入魔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4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6B271-7D07-427F-A15E-3DA3B9B78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打太极拳要有自信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BE659-65AC-4343-B927-7CD2A5F39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855563" cy="5032375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你的拳打得好吗？</a:t>
            </a:r>
            <a:endParaRPr lang="en-US" altLang="zh-CN" dirty="0"/>
          </a:p>
          <a:p>
            <a:r>
              <a:rPr lang="zh-CN" altLang="en-US" dirty="0"/>
              <a:t>别人说了不算，自己说了算</a:t>
            </a:r>
            <a:endParaRPr lang="en-US" altLang="zh-CN" dirty="0"/>
          </a:p>
          <a:p>
            <a:r>
              <a:rPr lang="zh-CN" altLang="en-US" dirty="0"/>
              <a:t>你可以信天信地信神信祖宗，但更要相信自已</a:t>
            </a:r>
            <a:endParaRPr lang="en-US" altLang="zh-CN" dirty="0"/>
          </a:p>
          <a:p>
            <a:r>
              <a:rPr lang="zh-CN" altLang="en-US" dirty="0"/>
              <a:t>我去拜见师祖，磕三个响头加问三个问题：</a:t>
            </a:r>
            <a:endParaRPr lang="en-US" altLang="zh-CN" dirty="0"/>
          </a:p>
          <a:p>
            <a:r>
              <a:rPr lang="zh-CN" altLang="en-US" dirty="0"/>
              <a:t>什么是太极拳？</a:t>
            </a:r>
            <a:endParaRPr lang="en-US" altLang="zh-CN" dirty="0"/>
          </a:p>
          <a:p>
            <a:r>
              <a:rPr lang="zh-CN" altLang="en-US" dirty="0"/>
              <a:t>太极拳能打吗？</a:t>
            </a:r>
            <a:endParaRPr lang="en-US" altLang="zh-CN" dirty="0"/>
          </a:p>
          <a:p>
            <a:r>
              <a:rPr lang="zh-CN" altLang="en-US" dirty="0"/>
              <a:t>为什么太极拳跟计算机没关系？</a:t>
            </a:r>
            <a:endParaRPr lang="en-US" altLang="zh-CN" dirty="0"/>
          </a:p>
          <a:p>
            <a:r>
              <a:rPr lang="en-US" altLang="zh-CN" dirty="0"/>
              <a:t>F: Get out, son. </a:t>
            </a:r>
            <a:r>
              <a:rPr lang="en-US" altLang="zh-CN"/>
              <a:t>You are </a:t>
            </a:r>
            <a:r>
              <a:rPr lang="en-US" altLang="zh-CN" dirty="0"/>
              <a:t>on your own.</a:t>
            </a:r>
          </a:p>
          <a:p>
            <a:r>
              <a:rPr lang="zh-CN" altLang="en-US" dirty="0"/>
              <a:t>结论是我得信自己</a:t>
            </a:r>
            <a:endParaRPr lang="en-US" altLang="zh-CN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4B87DD-F903-4CA9-B812-25653EDDA2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9" r="22683"/>
          <a:stretch/>
        </p:blipFill>
        <p:spPr>
          <a:xfrm>
            <a:off x="7048869" y="1486121"/>
            <a:ext cx="3284739" cy="469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0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太极拳和其它功法的关系？</a:t>
            </a:r>
            <a:r>
              <a:rPr lang="en-US" altLang="zh-CN" dirty="0"/>
              <a:t> 3. </a:t>
            </a:r>
            <a:r>
              <a:rPr lang="zh-CN" altLang="en-US" dirty="0"/>
              <a:t>瑜伽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瑜伽是肢体上的柔韧训练，意念上的冥想，心理上的修养</a:t>
            </a:r>
            <a:endParaRPr lang="en-US" altLang="zh-CN" dirty="0"/>
          </a:p>
          <a:p>
            <a:r>
              <a:rPr lang="zh-CN" altLang="en-US" dirty="0"/>
              <a:t>太极拳的柔韧训练比瑜伽温和</a:t>
            </a:r>
            <a:endParaRPr lang="en-US" altLang="zh-CN" dirty="0"/>
          </a:p>
          <a:p>
            <a:r>
              <a:rPr lang="zh-CN" altLang="en-US" dirty="0"/>
              <a:t>太极拳的动态平衡感在瑜伽中没有要求</a:t>
            </a:r>
            <a:endParaRPr lang="en-US" altLang="zh-CN" dirty="0"/>
          </a:p>
          <a:p>
            <a:r>
              <a:rPr lang="zh-CN" altLang="en-US" dirty="0"/>
              <a:t>太极拳意念是上乘的冥想术</a:t>
            </a:r>
            <a:endParaRPr lang="en-US" altLang="zh-CN" dirty="0"/>
          </a:p>
          <a:p>
            <a:r>
              <a:rPr lang="zh-CN" altLang="en-US" dirty="0"/>
              <a:t>太极拳的理念是心理修养的传统秘方</a:t>
            </a:r>
            <a:endParaRPr lang="en-US" altLang="zh-CN" dirty="0"/>
          </a:p>
          <a:p>
            <a:r>
              <a:rPr lang="zh-CN" altLang="en-US" dirty="0"/>
              <a:t>太极拳的哲学影响了中国的文化，现在我们把她带到了美加</a:t>
            </a:r>
            <a:endParaRPr lang="en-US" altLang="zh-CN" dirty="0"/>
          </a:p>
          <a:p>
            <a:r>
              <a:rPr lang="zh-CN" altLang="en-US" dirty="0"/>
              <a:t>太极自卫是免费的买一（健康）送一（武术）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3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太极拳和其它功法的关系？</a:t>
            </a:r>
            <a:r>
              <a:rPr lang="en-US" altLang="zh-CN" dirty="0"/>
              <a:t> 3. </a:t>
            </a:r>
            <a:r>
              <a:rPr lang="zh-CN" altLang="en-US" dirty="0"/>
              <a:t>武术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一般武术要求快速，体能要求高，如少林拳</a:t>
            </a:r>
            <a:endParaRPr lang="en-US" altLang="zh-CN" dirty="0"/>
          </a:p>
          <a:p>
            <a:r>
              <a:rPr lang="zh-CN" altLang="en-US" dirty="0"/>
              <a:t>太极拳的速度柔和，是有氧运动，即健康又有自卫能力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0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太极拳和其它功法的关系？</a:t>
            </a:r>
            <a:r>
              <a:rPr lang="en-US" altLang="zh-CN" dirty="0"/>
              <a:t> 4. </a:t>
            </a:r>
            <a:r>
              <a:rPr lang="zh-CN" altLang="en-US" dirty="0"/>
              <a:t>太极流派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杨式，舒展大方。最佳健康运动</a:t>
            </a:r>
            <a:endParaRPr lang="en-US" altLang="zh-CN" dirty="0"/>
          </a:p>
          <a:p>
            <a:r>
              <a:rPr lang="zh-CN" altLang="en-US" dirty="0"/>
              <a:t>陈式，快慢相间。适合于年轻一点的</a:t>
            </a:r>
            <a:endParaRPr lang="en-US" altLang="zh-CN" dirty="0"/>
          </a:p>
          <a:p>
            <a:r>
              <a:rPr lang="zh-CN" altLang="en-US" dirty="0"/>
              <a:t>吴式， 斜中求正。膝盖出脚尖的机会较多</a:t>
            </a:r>
            <a:endParaRPr lang="en-US" altLang="zh-CN" dirty="0"/>
          </a:p>
          <a:p>
            <a:r>
              <a:rPr lang="zh-CN" altLang="en-US" dirty="0"/>
              <a:t>武式，小巧玲珑。上好健康运动</a:t>
            </a:r>
            <a:endParaRPr lang="en-US" altLang="zh-CN" dirty="0"/>
          </a:p>
          <a:p>
            <a:r>
              <a:rPr lang="zh-CN" altLang="en-US" dirty="0"/>
              <a:t>孙式，进退有致。</a:t>
            </a:r>
            <a:r>
              <a:rPr lang="zh-CN" altLang="en-US"/>
              <a:t>上好健</a:t>
            </a:r>
            <a:r>
              <a:rPr lang="zh-CN" altLang="en-US" dirty="0"/>
              <a:t>康运动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05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5834-6104-4E43-B8B1-3E844649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相关阅读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D4615-3B6B-40A2-8F56-3B2F98AEB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linkClick r:id="rId2"/>
              </a:rPr>
              <a:t>世界太极拳网 </a:t>
            </a:r>
            <a:r>
              <a:rPr lang="en-US" altLang="zh-CN" dirty="0">
                <a:hlinkClick r:id="rId2"/>
              </a:rPr>
              <a:t>〉</a:t>
            </a:r>
            <a:r>
              <a:rPr lang="zh-CN" altLang="en-US" dirty="0">
                <a:hlinkClick r:id="rId2"/>
              </a:rPr>
              <a:t>太极拳养生 </a:t>
            </a:r>
            <a:r>
              <a:rPr lang="en-US" altLang="zh-CN" dirty="0">
                <a:hlinkClick r:id="rId2"/>
              </a:rPr>
              <a:t>〉 </a:t>
            </a:r>
            <a:r>
              <a:rPr lang="zh-CN" altLang="en-US" dirty="0">
                <a:hlinkClick r:id="rId2"/>
              </a:rPr>
              <a:t>世界太极拳网</a:t>
            </a:r>
            <a:r>
              <a:rPr lang="en-US" altLang="zh-CN" dirty="0">
                <a:hlinkClick r:id="rId2"/>
              </a:rPr>
              <a:t>-</a:t>
            </a:r>
            <a:r>
              <a:rPr lang="zh-CN" altLang="en-US" dirty="0">
                <a:hlinkClick r:id="rId2"/>
              </a:rPr>
              <a:t>全球最大太极拳网站</a:t>
            </a:r>
            <a:r>
              <a:rPr lang="en-US" altLang="zh-CN" dirty="0">
                <a:hlinkClick r:id="rId2"/>
              </a:rPr>
              <a:t>-</a:t>
            </a:r>
            <a:r>
              <a:rPr lang="zh-CN" altLang="en-US" dirty="0">
                <a:hlinkClick r:id="rId2"/>
              </a:rPr>
              <a:t>太极拳信息</a:t>
            </a:r>
            <a:r>
              <a:rPr lang="en-US" altLang="zh-CN" dirty="0">
                <a:hlinkClick r:id="rId2"/>
              </a:rPr>
              <a:t>-</a:t>
            </a:r>
            <a:r>
              <a:rPr lang="zh-CN" altLang="en-US" dirty="0">
                <a:hlinkClick r:id="rId2"/>
              </a:rPr>
              <a:t>中华武术</a:t>
            </a:r>
            <a:r>
              <a:rPr lang="en-US" altLang="zh-CN" dirty="0">
                <a:hlinkClick r:id="rId2"/>
              </a:rPr>
              <a:t>-</a:t>
            </a:r>
            <a:r>
              <a:rPr lang="zh-CN" altLang="en-US" dirty="0">
                <a:hlinkClick r:id="rId2"/>
              </a:rPr>
              <a:t>太极文化</a:t>
            </a:r>
            <a:r>
              <a:rPr lang="en-US" altLang="zh-CN" dirty="0">
                <a:hlinkClick r:id="rId2"/>
              </a:rPr>
              <a:t>-</a:t>
            </a:r>
            <a:r>
              <a:rPr lang="zh-CN" altLang="en-US" dirty="0">
                <a:hlinkClick r:id="rId2"/>
              </a:rPr>
              <a:t>太极名家</a:t>
            </a:r>
            <a:r>
              <a:rPr lang="en-US" altLang="zh-CN" dirty="0">
                <a:hlinkClick r:id="rId2"/>
              </a:rPr>
              <a:t>-</a:t>
            </a:r>
            <a:r>
              <a:rPr lang="zh-CN" altLang="en-US" dirty="0">
                <a:hlinkClick r:id="rId2"/>
              </a:rPr>
              <a:t>太极拳视频</a:t>
            </a:r>
            <a:r>
              <a:rPr lang="en-US" altLang="zh-CN" dirty="0">
                <a:hlinkClick r:id="rId2"/>
              </a:rPr>
              <a:t>-</a:t>
            </a:r>
            <a:r>
              <a:rPr lang="zh-CN" altLang="en-US" dirty="0">
                <a:hlinkClick r:id="rId2"/>
              </a:rPr>
              <a:t>传统养生</a:t>
            </a:r>
            <a:r>
              <a:rPr lang="en-US" altLang="zh-CN" dirty="0">
                <a:hlinkClick r:id="rId2"/>
              </a:rPr>
              <a:t>-</a:t>
            </a:r>
            <a:r>
              <a:rPr lang="zh-CN" altLang="en-US" dirty="0">
                <a:hlinkClick r:id="rId2"/>
              </a:rPr>
              <a:t>技击</a:t>
            </a:r>
            <a:r>
              <a:rPr lang="en-US" altLang="zh-CN" dirty="0">
                <a:hlinkClick r:id="rId2"/>
              </a:rPr>
              <a:t>-</a:t>
            </a:r>
            <a:r>
              <a:rPr lang="zh-CN" altLang="en-US" dirty="0">
                <a:hlinkClick r:id="rId2"/>
              </a:rPr>
              <a:t>太极图书音像 </a:t>
            </a:r>
            <a:r>
              <a:rPr lang="en-US" altLang="zh-CN" dirty="0">
                <a:hlinkClick r:id="rId2"/>
              </a:rPr>
              <a:t>(tjqworld.com)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0338-6916-4C79-9D98-C5E5D35C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太极拳健身的证据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E6E82-0067-4F19-8C40-BB1C71E0E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204"/>
            <a:ext cx="7222724" cy="4983671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dirty="0"/>
              <a:t>美国有对照组实验</a:t>
            </a:r>
            <a:endParaRPr lang="en-US" altLang="zh-CN" dirty="0"/>
          </a:p>
          <a:p>
            <a:pPr lvl="1"/>
            <a:r>
              <a:rPr lang="en-US" dirty="0">
                <a:hlinkClick r:id="rId2"/>
              </a:rPr>
              <a:t>Comprehensive Therapeutic Benefits of Taiji: A Critical </a:t>
            </a:r>
            <a:r>
              <a:rPr lang="en-US" dirty="0" err="1">
                <a:hlinkClick r:id="rId2"/>
              </a:rPr>
              <a:t>Revi</a:t>
            </a:r>
            <a:r>
              <a:rPr lang="en-US" dirty="0">
                <a:hlinkClick r:id="rId2"/>
              </a:rPr>
              <a:t>... : American Journal of Physical Medicine &amp; Rehabilitation (lww.com)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Effect of Pilates and </a:t>
            </a:r>
            <a:r>
              <a:rPr lang="en-US" dirty="0" err="1">
                <a:hlinkClick r:id="rId3"/>
              </a:rPr>
              <a:t>taiji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quan</a:t>
            </a:r>
            <a:r>
              <a:rPr lang="en-US" dirty="0">
                <a:hlinkClick r:id="rId3"/>
              </a:rPr>
              <a:t> training on self-efficacy, sleep quality, mood, and physical performance of college students - ScienceDirect</a:t>
            </a:r>
            <a:endParaRPr lang="en-US" altLang="zh-CN" dirty="0"/>
          </a:p>
          <a:p>
            <a:pPr lvl="1"/>
            <a:r>
              <a:rPr lang="zh-CN" altLang="en-US" dirty="0"/>
              <a:t>打太极拳有理疗效果，增加平衡感，提高自我效能，改善睡眠质量，镇静情绪，等等。</a:t>
            </a:r>
            <a:endParaRPr lang="en-US" altLang="zh-CN" dirty="0"/>
          </a:p>
          <a:p>
            <a:r>
              <a:rPr lang="zh-CN" altLang="en-US" dirty="0"/>
              <a:t>中国许多高校都把太极拳作为选修课</a:t>
            </a:r>
            <a:endParaRPr lang="en-US" altLang="zh-CN" dirty="0"/>
          </a:p>
          <a:p>
            <a:pPr lvl="1"/>
            <a:r>
              <a:rPr lang="zh-CN" altLang="en-US" dirty="0"/>
              <a:t>北体，上体，等等。教的大多是</a:t>
            </a:r>
            <a:r>
              <a:rPr lang="en-US" altLang="zh-CN" dirty="0"/>
              <a:t>24</a:t>
            </a:r>
            <a:r>
              <a:rPr lang="zh-CN" altLang="en-US" dirty="0"/>
              <a:t>式</a:t>
            </a:r>
            <a:endParaRPr lang="en-US" altLang="zh-CN" dirty="0"/>
          </a:p>
          <a:p>
            <a:r>
              <a:rPr lang="zh-CN" altLang="en-US" dirty="0"/>
              <a:t>邯郸太极学院开设本科专业，主要是培养太极拳师资</a:t>
            </a:r>
            <a:endParaRPr lang="en-US" altLang="zh-CN" dirty="0"/>
          </a:p>
          <a:p>
            <a:pPr lvl="1"/>
            <a:r>
              <a:rPr lang="zh-CN" altLang="en-US" dirty="0"/>
              <a:t>师资送往全国各地</a:t>
            </a:r>
            <a:endParaRPr lang="en-US" altLang="zh-CN" dirty="0"/>
          </a:p>
          <a:p>
            <a:pPr lvl="1"/>
            <a:r>
              <a:rPr lang="zh-CN" altLang="en-US" dirty="0"/>
              <a:t>到美国孔子学校支教，例如迈阿密大学孔学院</a:t>
            </a:r>
            <a:endParaRPr lang="en-US" altLang="zh-CN" dirty="0"/>
          </a:p>
          <a:p>
            <a:r>
              <a:rPr lang="zh-CN" altLang="en-US" dirty="0"/>
              <a:t>扎西几经生死考验，是太极拳使她获得新生</a:t>
            </a:r>
            <a:endParaRPr lang="en-US" altLang="zh-CN" dirty="0"/>
          </a:p>
          <a:p>
            <a:r>
              <a:rPr lang="zh-CN" altLang="en-US" dirty="0"/>
              <a:t>本人到海外追求幸福</a:t>
            </a:r>
            <a:endParaRPr lang="en-US" altLang="zh-CN" dirty="0"/>
          </a:p>
          <a:p>
            <a:r>
              <a:rPr lang="zh-CN" altLang="en-US" dirty="0"/>
              <a:t>原来幸福在口袋里呢！</a:t>
            </a:r>
            <a:endParaRPr lang="en-US" altLang="zh-CN" dirty="0"/>
          </a:p>
          <a:p>
            <a:r>
              <a:rPr lang="zh-CN" altLang="en-US" dirty="0"/>
              <a:t>本人打太极几十年，很少生病</a:t>
            </a:r>
            <a:endParaRPr lang="en-US" altLang="zh-CN" dirty="0"/>
          </a:p>
          <a:p>
            <a:pPr lvl="1"/>
            <a:r>
              <a:rPr lang="zh-CN" altLang="en-US" dirty="0"/>
              <a:t>得以健康工作，有和睦家庭生活</a:t>
            </a:r>
            <a:endParaRPr lang="en-US" altLang="zh-CN" dirty="0"/>
          </a:p>
          <a:p>
            <a:pPr lvl="1"/>
            <a:r>
              <a:rPr lang="zh-CN" altLang="en-US" dirty="0"/>
              <a:t>还能为推广太极拳当义工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EC806C-51EC-462E-8AE5-C15353B3EEA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27" t="5324" r="14512" b="38381"/>
          <a:stretch/>
        </p:blipFill>
        <p:spPr>
          <a:xfrm>
            <a:off x="7945515" y="551555"/>
            <a:ext cx="3808520" cy="583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1. </a:t>
            </a:r>
            <a:r>
              <a:rPr lang="zh-CN" altLang="en-US" dirty="0"/>
              <a:t>有氧运动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太极拳属于有氧运动</a:t>
            </a:r>
            <a:endParaRPr lang="en-US" altLang="zh-CN" dirty="0"/>
          </a:p>
          <a:p>
            <a:r>
              <a:rPr lang="zh-CN" altLang="en-US" dirty="0"/>
              <a:t>有氧运动中氧气有持续的供给，心率</a:t>
            </a:r>
            <a:r>
              <a:rPr lang="en-US" altLang="zh-CN" dirty="0"/>
              <a:t>150/</a:t>
            </a:r>
            <a:r>
              <a:rPr lang="zh-CN" altLang="en-US" dirty="0"/>
              <a:t>分</a:t>
            </a:r>
            <a:endParaRPr lang="en-US" altLang="zh-CN" dirty="0"/>
          </a:p>
          <a:p>
            <a:r>
              <a:rPr lang="zh-CN" altLang="en-US" dirty="0"/>
              <a:t>走路，慢跑，骑车，轻舞，太极等等是有氧运动</a:t>
            </a:r>
            <a:endParaRPr lang="en-US" altLang="zh-CN" dirty="0"/>
          </a:p>
          <a:p>
            <a:r>
              <a:rPr lang="zh-CN" altLang="en-US" dirty="0"/>
              <a:t>氧气燃烧体内糖分，消耗脂肪，增强和改善心肺功能，预防骨质疏松。</a:t>
            </a:r>
            <a:endParaRPr lang="en-US" altLang="zh-CN" dirty="0"/>
          </a:p>
          <a:p>
            <a:r>
              <a:rPr lang="zh-CN" altLang="en-US" dirty="0"/>
              <a:t>与有氧运动相对是爆发运动，氧气供应不继，如百米冲刺，拳击比赛，通常以透支体能为前提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4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2. </a:t>
            </a:r>
            <a:r>
              <a:rPr lang="zh-CN" altLang="en-US" dirty="0"/>
              <a:t>动态平衡训练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太极的舒缓运步提高人体的平衡能力</a:t>
            </a:r>
            <a:endParaRPr lang="en-US" altLang="zh-CN" dirty="0"/>
          </a:p>
          <a:p>
            <a:r>
              <a:rPr lang="zh-CN" altLang="en-US" dirty="0"/>
              <a:t>太极拳要求运步如猫行</a:t>
            </a:r>
            <a:endParaRPr lang="en-US" altLang="zh-CN" dirty="0"/>
          </a:p>
          <a:p>
            <a:r>
              <a:rPr lang="zh-CN" altLang="en-US" dirty="0"/>
              <a:t>猫是平衡能力很强的动物</a:t>
            </a:r>
            <a:endParaRPr lang="en-US" altLang="zh-CN" dirty="0"/>
          </a:p>
          <a:p>
            <a:r>
              <a:rPr lang="zh-CN" altLang="en-US" dirty="0"/>
              <a:t>猫步有两个关键：</a:t>
            </a:r>
            <a:r>
              <a:rPr lang="en-US" altLang="zh-CN" dirty="0"/>
              <a:t>1</a:t>
            </a:r>
            <a:r>
              <a:rPr lang="zh-CN" altLang="en-US" dirty="0"/>
              <a:t>、重心始终在支撑面内</a:t>
            </a:r>
            <a:r>
              <a:rPr lang="en-US" altLang="zh-CN" dirty="0"/>
              <a:t>2</a:t>
            </a:r>
            <a:r>
              <a:rPr lang="zh-CN" altLang="en-US" dirty="0"/>
              <a:t>、轻起轻落。</a:t>
            </a:r>
            <a:endParaRPr lang="en-US" altLang="zh-CN" dirty="0"/>
          </a:p>
          <a:p>
            <a:r>
              <a:rPr lang="zh-CN" altLang="en-US" dirty="0"/>
              <a:t>掌握了这两个关键就控制了平衡</a:t>
            </a:r>
            <a:endParaRPr lang="en-US" altLang="zh-CN" dirty="0"/>
          </a:p>
          <a:p>
            <a:r>
              <a:rPr lang="zh-CN" altLang="en-US" dirty="0"/>
              <a:t>长期打太极拳将这种平衡控制植入小脑的下意识程序</a:t>
            </a:r>
            <a:endParaRPr lang="en-US" altLang="zh-CN" dirty="0"/>
          </a:p>
          <a:p>
            <a:r>
              <a:rPr lang="zh-CN" altLang="en-US" dirty="0"/>
              <a:t>因而有自动控制的功能</a:t>
            </a:r>
            <a:endParaRPr lang="en-US" altLang="zh-CN" dirty="0"/>
          </a:p>
          <a:p>
            <a:r>
              <a:rPr lang="zh-CN" altLang="en-US" dirty="0"/>
              <a:t>美国的研究表明打太极拳的老人摔跤的机会减少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3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3. </a:t>
            </a:r>
            <a:r>
              <a:rPr lang="zh-CN" altLang="en-US" dirty="0"/>
              <a:t>睡个好觉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每天适量的太极拳运动帮助睡眠</a:t>
            </a:r>
            <a:endParaRPr lang="en-US" altLang="zh-CN" dirty="0"/>
          </a:p>
          <a:p>
            <a:r>
              <a:rPr lang="zh-CN" altLang="en-US" dirty="0"/>
              <a:t>现代生活脑力劳动的成分增加</a:t>
            </a:r>
            <a:endParaRPr lang="en-US" altLang="zh-CN" dirty="0"/>
          </a:p>
          <a:p>
            <a:r>
              <a:rPr lang="zh-CN" altLang="en-US" dirty="0"/>
              <a:t>适量的体力劳动运动调节生活的比例</a:t>
            </a:r>
            <a:endParaRPr lang="en-US" altLang="zh-CN" dirty="0"/>
          </a:p>
          <a:p>
            <a:r>
              <a:rPr lang="zh-CN" altLang="en-US" dirty="0"/>
              <a:t>我的体会是每天打太极拳帮助睡眠</a:t>
            </a:r>
            <a:endParaRPr lang="en-US" altLang="zh-CN" dirty="0"/>
          </a:p>
          <a:p>
            <a:r>
              <a:rPr lang="zh-CN" altLang="en-US" dirty="0"/>
              <a:t>不要再睡前一小时内打拳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4. </a:t>
            </a:r>
            <a:r>
              <a:rPr lang="zh-CN" altLang="en-US" dirty="0"/>
              <a:t>提高工作效率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学生每课</a:t>
            </a:r>
            <a:r>
              <a:rPr lang="en-US" altLang="zh-CN" dirty="0"/>
              <a:t>45</a:t>
            </a:r>
            <a:r>
              <a:rPr lang="zh-CN" altLang="en-US" dirty="0"/>
              <a:t>分钟，</a:t>
            </a:r>
            <a:r>
              <a:rPr lang="en-US" altLang="zh-CN" dirty="0"/>
              <a:t>15</a:t>
            </a:r>
            <a:r>
              <a:rPr lang="zh-CN" altLang="en-US" dirty="0"/>
              <a:t>分钟休息</a:t>
            </a:r>
            <a:endParaRPr lang="en-US" altLang="zh-CN" dirty="0"/>
          </a:p>
          <a:p>
            <a:r>
              <a:rPr lang="zh-CN" altLang="en-US" dirty="0"/>
              <a:t>太极拳可以让连续工作的大脑充电</a:t>
            </a:r>
            <a:endParaRPr lang="en-US" altLang="zh-CN" dirty="0"/>
          </a:p>
          <a:p>
            <a:r>
              <a:rPr lang="zh-CN" altLang="en-US" dirty="0"/>
              <a:t>因而提高工作效率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6508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5. </a:t>
            </a:r>
            <a:r>
              <a:rPr lang="zh-CN" altLang="en-US" dirty="0"/>
              <a:t>韧带肌肉骨骼的锻炼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2CD70-FE79-4583-9741-BA403E7E3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太极拳的设计为了攻防含义</a:t>
            </a:r>
            <a:endParaRPr lang="en-US" altLang="zh-CN" dirty="0"/>
          </a:p>
          <a:p>
            <a:r>
              <a:rPr lang="zh-CN" altLang="en-US" dirty="0"/>
              <a:t>带有攻防含义的动作锻炼了韧带肌肉骨骼</a:t>
            </a:r>
            <a:endParaRPr lang="en-US" altLang="zh-CN" dirty="0"/>
          </a:p>
          <a:p>
            <a:r>
              <a:rPr lang="zh-CN" altLang="en-US" dirty="0"/>
              <a:t>体育锻炼和攻防含义在太极拳中融为一体</a:t>
            </a:r>
            <a:endParaRPr lang="en-US" altLang="zh-CN" dirty="0"/>
          </a:p>
          <a:p>
            <a:r>
              <a:rPr lang="zh-CN" altLang="en-US" dirty="0"/>
              <a:t>张三丰</a:t>
            </a:r>
            <a:r>
              <a:rPr lang="en-US" altLang="zh-CN" dirty="0"/>
              <a:t>《</a:t>
            </a:r>
            <a:r>
              <a:rPr lang="zh-CN" altLang="en-US" dirty="0"/>
              <a:t>十三势歌</a:t>
            </a:r>
            <a:r>
              <a:rPr lang="en-US" altLang="zh-CN" dirty="0"/>
              <a:t>》</a:t>
            </a:r>
            <a:r>
              <a:rPr lang="zh-CN" altLang="en-US" dirty="0"/>
              <a:t>：详推用意终何在？益寿延年不老春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8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462E-2199-411A-95D6-8FFDA515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为什么太极拳能健身？</a:t>
            </a:r>
            <a:r>
              <a:rPr lang="en-US" altLang="zh-CN" dirty="0"/>
              <a:t> 6. </a:t>
            </a:r>
            <a:r>
              <a:rPr lang="zh-CN" altLang="en-US" dirty="0"/>
              <a:t>意念的培养</a:t>
            </a:r>
            <a:endParaRPr lang="en-US" dirty="0"/>
          </a:p>
        </p:txBody>
      </p:sp>
      <p:grpSp>
        <p:nvGrpSpPr>
          <p:cNvPr id="41" name="Canvas 22539">
            <a:extLst>
              <a:ext uri="{FF2B5EF4-FFF2-40B4-BE49-F238E27FC236}">
                <a16:creationId xmlns:a16="http://schemas.microsoft.com/office/drawing/2014/main" id="{DA389012-4BBF-4FB2-BACE-B40BE654E853}"/>
              </a:ext>
            </a:extLst>
          </p:cNvPr>
          <p:cNvGrpSpPr>
            <a:grpSpLocks noChangeAspect="1"/>
          </p:cNvGrpSpPr>
          <p:nvPr/>
        </p:nvGrpSpPr>
        <p:grpSpPr>
          <a:xfrm>
            <a:off x="5532943" y="1458468"/>
            <a:ext cx="6659057" cy="4572000"/>
            <a:chOff x="0" y="0"/>
            <a:chExt cx="2741312" cy="188214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ADB2A14-2041-475F-99E9-C2761499FDD8}"/>
                </a:ext>
              </a:extLst>
            </p:cNvPr>
            <p:cNvSpPr/>
            <p:nvPr/>
          </p:nvSpPr>
          <p:spPr>
            <a:xfrm>
              <a:off x="0" y="0"/>
              <a:ext cx="2741295" cy="1882140"/>
            </a:xfrm>
            <a:prstGeom prst="rect">
              <a:avLst/>
            </a:prstGeom>
            <a:noFill/>
          </p:spPr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EA488264-4127-4DC5-B21D-47B694901E63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1165" y="0"/>
              <a:ext cx="1526540" cy="18288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6938BB59-9A60-43FE-902B-CCF083A7641F}"/>
                </a:ext>
              </a:extLst>
            </p:cNvPr>
            <p:cNvGrpSpPr/>
            <p:nvPr/>
          </p:nvGrpSpPr>
          <p:grpSpPr>
            <a:xfrm>
              <a:off x="1968516" y="118087"/>
              <a:ext cx="772796" cy="1458596"/>
              <a:chOff x="0" y="0"/>
              <a:chExt cx="773429" cy="1459863"/>
            </a:xfrm>
          </p:grpSpPr>
          <p:cxnSp>
            <p:nvCxnSpPr>
              <p:cNvPr id="57" name="AutoShape 38044">
                <a:extLst>
                  <a:ext uri="{FF2B5EF4-FFF2-40B4-BE49-F238E27FC236}">
                    <a16:creationId xmlns:a16="http://schemas.microsoft.com/office/drawing/2014/main" id="{2D77FCAD-53CC-49BC-8B94-931476F3C28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503373" y="1026618"/>
                <a:ext cx="270056" cy="433245"/>
              </a:xfrm>
              <a:prstGeom prst="straightConnector1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AutoShape 38045">
                <a:extLst>
                  <a:ext uri="{FF2B5EF4-FFF2-40B4-BE49-F238E27FC236}">
                    <a16:creationId xmlns:a16="http://schemas.microsoft.com/office/drawing/2014/main" id="{75EECEE5-5947-49B5-AB2C-B9ABF2AE624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20400000">
                <a:off x="416148" y="743413"/>
                <a:ext cx="40600" cy="306372"/>
              </a:xfrm>
              <a:prstGeom prst="straightConnector1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9" name="AutoShape 38046">
                <a:extLst>
                  <a:ext uri="{FF2B5EF4-FFF2-40B4-BE49-F238E27FC236}">
                    <a16:creationId xmlns:a16="http://schemas.microsoft.com/office/drawing/2014/main" id="{0DA702AE-CAD9-4EF7-A0E0-50618EA5CED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24568" y="774495"/>
                <a:ext cx="133218" cy="210591"/>
              </a:xfrm>
              <a:prstGeom prst="straightConnector1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09687774-7075-4321-B606-BD675E1323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600000">
                <a:off x="382527" y="0"/>
                <a:ext cx="209978" cy="795427"/>
                <a:chOff x="382527" y="0"/>
                <a:chExt cx="331" cy="1254"/>
              </a:xfrm>
            </p:grpSpPr>
            <p:sp>
              <p:nvSpPr>
                <p:cNvPr id="66" name="Arc 38048">
                  <a:extLst>
                    <a:ext uri="{FF2B5EF4-FFF2-40B4-BE49-F238E27FC236}">
                      <a16:creationId xmlns:a16="http://schemas.microsoft.com/office/drawing/2014/main" id="{E6CF7D95-0CAF-4E14-B0BA-5CD52C38A8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300000">
                  <a:off x="382527" y="0"/>
                  <a:ext cx="331" cy="350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9441 w 43200"/>
                    <a:gd name="T1" fmla="*/ 39453 h 40321"/>
                    <a:gd name="T2" fmla="*/ 32375 w 43200"/>
                    <a:gd name="T3" fmla="*/ 40321 h 40321"/>
                    <a:gd name="T4" fmla="*/ 21600 w 43200"/>
                    <a:gd name="T5" fmla="*/ 21600 h 403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40321" fill="none" extrusionOk="0">
                      <a:moveTo>
                        <a:pt x="9441" y="39452"/>
                      </a:moveTo>
                      <a:cubicBezTo>
                        <a:pt x="3534" y="35430"/>
                        <a:pt x="0" y="287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9327"/>
                        <a:pt x="39072" y="36466"/>
                        <a:pt x="32374" y="40320"/>
                      </a:cubicBezTo>
                    </a:path>
                    <a:path w="43200" h="40321" stroke="0" extrusionOk="0">
                      <a:moveTo>
                        <a:pt x="9441" y="39452"/>
                      </a:moveTo>
                      <a:cubicBezTo>
                        <a:pt x="3534" y="35430"/>
                        <a:pt x="0" y="287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9327"/>
                        <a:pt x="39072" y="36466"/>
                        <a:pt x="32374" y="4032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00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latin typeface="Calibri" panose="020F0502020204030204" pitchFamily="34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en-US" sz="1100">
                    <a:effectLst/>
                    <a:latin typeface="Garamond" panose="02020404030301010803" pitchFamily="18" charset="0"/>
                    <a:ea typeface="SimSun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7" name="AutoShape 38049">
                  <a:extLst>
                    <a:ext uri="{FF2B5EF4-FFF2-40B4-BE49-F238E27FC236}">
                      <a16:creationId xmlns:a16="http://schemas.microsoft.com/office/drawing/2014/main" id="{518DABC1-8F0B-4B6C-98F9-4AF4921E6E02}"/>
                    </a:ext>
                  </a:extLst>
                </p:cNvPr>
                <p:cNvCxnSpPr>
                  <a:cxnSpLocks noChangeAspect="1" noChangeShapeType="1"/>
                </p:cNvCxnSpPr>
                <p:nvPr/>
              </p:nvCxnSpPr>
              <p:spPr bwMode="auto">
                <a:xfrm rot="300000">
                  <a:off x="382640" y="357"/>
                  <a:ext cx="3" cy="897"/>
                </a:xfrm>
                <a:prstGeom prst="straightConnector1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61" name="AutoShape 38050">
                <a:extLst>
                  <a:ext uri="{FF2B5EF4-FFF2-40B4-BE49-F238E27FC236}">
                    <a16:creationId xmlns:a16="http://schemas.microsoft.com/office/drawing/2014/main" id="{1E5EDDDC-24C7-408E-9727-DDB3BCD273F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44883" y="449560"/>
                <a:ext cx="109538" cy="38100"/>
              </a:xfrm>
              <a:prstGeom prst="straightConnector1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" name="AutoShape 38053">
                <a:extLst>
                  <a:ext uri="{FF2B5EF4-FFF2-40B4-BE49-F238E27FC236}">
                    <a16:creationId xmlns:a16="http://schemas.microsoft.com/office/drawing/2014/main" id="{52B6E1AF-0895-4B6E-862F-0F5C93EE769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 flipV="1">
                <a:off x="227418" y="983305"/>
                <a:ext cx="84255" cy="456594"/>
              </a:xfrm>
              <a:prstGeom prst="straightConnector1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AutoShape 38054">
                <a:extLst>
                  <a:ext uri="{FF2B5EF4-FFF2-40B4-BE49-F238E27FC236}">
                    <a16:creationId xmlns:a16="http://schemas.microsoft.com/office/drawing/2014/main" id="{F6CA8B23-6BBB-424C-8C34-43B59892E4E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35358" y="453511"/>
                <a:ext cx="101239" cy="5575"/>
              </a:xfrm>
              <a:prstGeom prst="straightConnector1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AutoShape 39937">
                <a:extLst>
                  <a:ext uri="{FF2B5EF4-FFF2-40B4-BE49-F238E27FC236}">
                    <a16:creationId xmlns:a16="http://schemas.microsoft.com/office/drawing/2014/main" id="{5B2EC89B-C44A-46E6-8DC2-040BC42258DE}"/>
                  </a:ext>
                </a:extLst>
              </p:cNvPr>
              <p:cNvCxnSpPr>
                <a:cxnSpLocks noChangeAspect="1" noChangeShapeType="1"/>
              </p:cNvCxnSpPr>
              <p:nvPr/>
            </p:nvCxnSpPr>
            <p:spPr bwMode="auto">
              <a:xfrm rot="21506097" flipH="1" flipV="1">
                <a:off x="0" y="480806"/>
                <a:ext cx="230278" cy="60893"/>
              </a:xfrm>
              <a:prstGeom prst="straightConnector1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5" name="AutoShape 38050">
                <a:extLst>
                  <a:ext uri="{FF2B5EF4-FFF2-40B4-BE49-F238E27FC236}">
                    <a16:creationId xmlns:a16="http://schemas.microsoft.com/office/drawing/2014/main" id="{A7334555-D794-4CD7-BF6B-D0AABA398D66}"/>
                  </a:ext>
                </a:extLst>
              </p:cNvPr>
              <p:cNvCxnSpPr>
                <a:cxnSpLocks noChangeAspect="1" noChangeShapeType="1"/>
              </p:cNvCxnSpPr>
              <p:nvPr/>
            </p:nvCxnSpPr>
            <p:spPr bwMode="auto">
              <a:xfrm flipV="1">
                <a:off x="227418" y="517644"/>
                <a:ext cx="54864" cy="19139"/>
              </a:xfrm>
              <a:prstGeom prst="straightConnector1">
                <a:avLst/>
              </a:prstGeom>
              <a:noFill/>
              <a:ln w="25400">
                <a:solidFill>
                  <a:srgbClr val="0070C0"/>
                </a:solidFill>
                <a:round/>
                <a:headEnd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AC410BA-BA1F-45EF-B7D0-80D3ECAB2127}"/>
                </a:ext>
              </a:extLst>
            </p:cNvPr>
            <p:cNvGrpSpPr/>
            <p:nvPr/>
          </p:nvGrpSpPr>
          <p:grpSpPr>
            <a:xfrm>
              <a:off x="35999" y="0"/>
              <a:ext cx="1526540" cy="1828800"/>
              <a:chOff x="169736" y="2621"/>
              <a:chExt cx="1526540" cy="1828800"/>
            </a:xfrm>
          </p:grpSpPr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991A13CF-E127-4310-906C-5F489E12F867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736" y="2621"/>
                <a:ext cx="1526540" cy="18288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5F9EAEF8-F619-496F-95A8-D60E34BE7494}"/>
                  </a:ext>
                </a:extLst>
              </p:cNvPr>
              <p:cNvGrpSpPr/>
              <p:nvPr/>
            </p:nvGrpSpPr>
            <p:grpSpPr>
              <a:xfrm>
                <a:off x="880087" y="228413"/>
                <a:ext cx="648970" cy="1506857"/>
                <a:chOff x="0" y="0"/>
                <a:chExt cx="648970" cy="1507175"/>
              </a:xfrm>
            </p:grpSpPr>
            <p:sp>
              <p:nvSpPr>
                <p:cNvPr id="48" name="Arc 39940">
                  <a:extLst>
                    <a:ext uri="{FF2B5EF4-FFF2-40B4-BE49-F238E27FC236}">
                      <a16:creationId xmlns:a16="http://schemas.microsoft.com/office/drawing/2014/main" id="{989FC544-DEA1-427F-BBE5-74517E3B647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300000">
                  <a:off x="395605" y="0"/>
                  <a:ext cx="210185" cy="222157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9441 w 43200"/>
                    <a:gd name="T1" fmla="*/ 39453 h 40321"/>
                    <a:gd name="T2" fmla="*/ 32375 w 43200"/>
                    <a:gd name="T3" fmla="*/ 40321 h 40321"/>
                    <a:gd name="T4" fmla="*/ 21600 w 43200"/>
                    <a:gd name="T5" fmla="*/ 21600 h 403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200" h="40321" fill="none" extrusionOk="0">
                      <a:moveTo>
                        <a:pt x="9441" y="39452"/>
                      </a:moveTo>
                      <a:cubicBezTo>
                        <a:pt x="3534" y="35430"/>
                        <a:pt x="0" y="287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9327"/>
                        <a:pt x="39072" y="36466"/>
                        <a:pt x="32374" y="40320"/>
                      </a:cubicBezTo>
                    </a:path>
                    <a:path w="43200" h="40321" stroke="0" extrusionOk="0">
                      <a:moveTo>
                        <a:pt x="9441" y="39452"/>
                      </a:moveTo>
                      <a:cubicBezTo>
                        <a:pt x="3534" y="35430"/>
                        <a:pt x="0" y="28746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9327"/>
                        <a:pt x="39072" y="36466"/>
                        <a:pt x="32374" y="4032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0000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/>
                </a:p>
              </p:txBody>
            </p:sp>
            <p:cxnSp>
              <p:nvCxnSpPr>
                <p:cNvPr id="49" name="AutoShape 39941">
                  <a:extLst>
                    <a:ext uri="{FF2B5EF4-FFF2-40B4-BE49-F238E27FC236}">
                      <a16:creationId xmlns:a16="http://schemas.microsoft.com/office/drawing/2014/main" id="{133B6E63-6552-4269-BB56-766225AF72BD}"/>
                    </a:ext>
                  </a:extLst>
                </p:cNvPr>
                <p:cNvCxnSpPr>
                  <a:cxnSpLocks noChangeAspect="1" noChangeShapeType="1"/>
                </p:cNvCxnSpPr>
                <p:nvPr/>
              </p:nvCxnSpPr>
              <p:spPr bwMode="auto">
                <a:xfrm rot="300000">
                  <a:off x="467360" y="226600"/>
                  <a:ext cx="1905" cy="569357"/>
                </a:xfrm>
                <a:prstGeom prst="straightConnector1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0" name="AutoShape 39942">
                  <a:extLst>
                    <a:ext uri="{FF2B5EF4-FFF2-40B4-BE49-F238E27FC236}">
                      <a16:creationId xmlns:a16="http://schemas.microsoft.com/office/drawing/2014/main" id="{2EE4272B-7F0D-4B84-AE74-F5A0870DF701}"/>
                    </a:ext>
                  </a:extLst>
                </p:cNvPr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227330" y="199941"/>
                  <a:ext cx="240665" cy="189151"/>
                </a:xfrm>
                <a:prstGeom prst="straightConnector1">
                  <a:avLst/>
                </a:prstGeom>
                <a:noFill/>
                <a:ln w="254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" name="AutoShape 39943">
                  <a:extLst>
                    <a:ext uri="{FF2B5EF4-FFF2-40B4-BE49-F238E27FC236}">
                      <a16:creationId xmlns:a16="http://schemas.microsoft.com/office/drawing/2014/main" id="{6342CA49-E314-4D09-A605-DC14C7767792}"/>
                    </a:ext>
                  </a:extLst>
                </p:cNvPr>
                <p:cNvCxnSpPr>
                  <a:cxnSpLocks noChangeAspect="1" noChangeShapeType="1"/>
                </p:cNvCxnSpPr>
                <p:nvPr/>
              </p:nvCxnSpPr>
              <p:spPr bwMode="auto">
                <a:xfrm flipH="1" flipV="1">
                  <a:off x="0" y="104096"/>
                  <a:ext cx="236220" cy="100923"/>
                </a:xfrm>
                <a:prstGeom prst="straightConnector1">
                  <a:avLst/>
                </a:prstGeom>
                <a:noFill/>
                <a:ln w="254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" name="AutoShape 39948">
                  <a:extLst>
                    <a:ext uri="{FF2B5EF4-FFF2-40B4-BE49-F238E27FC236}">
                      <a16:creationId xmlns:a16="http://schemas.microsoft.com/office/drawing/2014/main" id="{9F76012B-1CCC-4B24-8683-89F29A6F47F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21054" y="293221"/>
                  <a:ext cx="257736" cy="109722"/>
                </a:xfrm>
                <a:prstGeom prst="straightConnector1">
                  <a:avLst/>
                </a:prstGeom>
                <a:noFill/>
                <a:ln w="254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3" name="AutoShape 39953">
                  <a:extLst>
                    <a:ext uri="{FF2B5EF4-FFF2-40B4-BE49-F238E27FC236}">
                      <a16:creationId xmlns:a16="http://schemas.microsoft.com/office/drawing/2014/main" id="{5263D0FC-A366-4F7B-9E44-B97986820F50}"/>
                    </a:ext>
                  </a:extLst>
                </p:cNvPr>
                <p:cNvCxnSpPr>
                  <a:cxnSpLocks noChangeAspect="1" noChangeShapeType="1"/>
                </p:cNvCxnSpPr>
                <p:nvPr/>
              </p:nvCxnSpPr>
              <p:spPr bwMode="auto">
                <a:xfrm flipH="1" flipV="1">
                  <a:off x="505460" y="1107612"/>
                  <a:ext cx="143510" cy="370050"/>
                </a:xfrm>
                <a:prstGeom prst="straightConnector1">
                  <a:avLst/>
                </a:prstGeom>
                <a:noFill/>
                <a:ln w="254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4" name="AutoShape 39954">
                  <a:extLst>
                    <a:ext uri="{FF2B5EF4-FFF2-40B4-BE49-F238E27FC236}">
                      <a16:creationId xmlns:a16="http://schemas.microsoft.com/office/drawing/2014/main" id="{7E7E7EBC-C45C-4E1F-93BB-BD387EB32AE0}"/>
                    </a:ext>
                  </a:extLst>
                </p:cNvPr>
                <p:cNvCxnSpPr>
                  <a:cxnSpLocks noChangeAspect="1" noChangeShapeType="1"/>
                </p:cNvCxnSpPr>
                <p:nvPr/>
              </p:nvCxnSpPr>
              <p:spPr bwMode="auto">
                <a:xfrm>
                  <a:off x="446405" y="776281"/>
                  <a:ext cx="66040" cy="351008"/>
                </a:xfrm>
                <a:prstGeom prst="straightConnector1">
                  <a:avLst/>
                </a:prstGeom>
                <a:noFill/>
                <a:ln w="254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5" name="AutoShape 39955">
                  <a:extLst>
                    <a:ext uri="{FF2B5EF4-FFF2-40B4-BE49-F238E27FC236}">
                      <a16:creationId xmlns:a16="http://schemas.microsoft.com/office/drawing/2014/main" id="{B252A695-C8CF-44A0-AA39-161AD606576D}"/>
                    </a:ext>
                  </a:extLst>
                </p:cNvPr>
                <p:cNvCxnSpPr>
                  <a:cxnSpLocks noChangeAspect="1" noChangeShapeType="1"/>
                </p:cNvCxnSpPr>
                <p:nvPr/>
              </p:nvCxnSpPr>
              <p:spPr bwMode="auto">
                <a:xfrm flipH="1">
                  <a:off x="374650" y="787701"/>
                  <a:ext cx="64770" cy="351008"/>
                </a:xfrm>
                <a:prstGeom prst="straightConnector1">
                  <a:avLst/>
                </a:prstGeom>
                <a:noFill/>
                <a:ln w="254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6" name="AutoShape 39956">
                  <a:extLst>
                    <a:ext uri="{FF2B5EF4-FFF2-40B4-BE49-F238E27FC236}">
                      <a16:creationId xmlns:a16="http://schemas.microsoft.com/office/drawing/2014/main" id="{D486C5F4-8AF9-49C5-A7D7-F3E307FEDBEC}"/>
                    </a:ext>
                  </a:extLst>
                </p:cNvPr>
                <p:cNvCxnSpPr>
                  <a:cxnSpLocks noChangeAspect="1" noChangeShapeType="1"/>
                </p:cNvCxnSpPr>
                <p:nvPr/>
              </p:nvCxnSpPr>
              <p:spPr bwMode="auto">
                <a:xfrm flipV="1">
                  <a:off x="325755" y="1137125"/>
                  <a:ext cx="48895" cy="370050"/>
                </a:xfrm>
                <a:prstGeom prst="straightConnector1">
                  <a:avLst/>
                </a:prstGeom>
                <a:noFill/>
                <a:ln w="25400">
                  <a:solidFill>
                    <a:srgbClr val="0070C0"/>
                  </a:solidFill>
                  <a:round/>
                  <a:headEnd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40793A23-6CFD-4480-B413-E153C3838AFB}"/>
              </a:ext>
            </a:extLst>
          </p:cNvPr>
          <p:cNvSpPr txBox="1">
            <a:spLocks/>
          </p:cNvSpPr>
          <p:nvPr/>
        </p:nvSpPr>
        <p:spPr>
          <a:xfrm>
            <a:off x="274694" y="1536415"/>
            <a:ext cx="6273868" cy="49564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意念指导打拳是一种动态冥想术</a:t>
            </a:r>
            <a:endParaRPr lang="en-US" altLang="zh-CN" dirty="0"/>
          </a:p>
          <a:p>
            <a:r>
              <a:rPr lang="zh-CN" altLang="en-US" dirty="0"/>
              <a:t>这里意念是主导，打拳是结果</a:t>
            </a:r>
            <a:endParaRPr lang="en-US" altLang="zh-CN" dirty="0"/>
          </a:p>
          <a:p>
            <a:r>
              <a:rPr lang="zh-CN" altLang="en-US" dirty="0"/>
              <a:t>例如起式：想象对方两手向我攻击，我方两臂上抬于对方两臂之间，扣住对方两臂，向前下方将对方推出</a:t>
            </a:r>
            <a:endParaRPr lang="en-US" altLang="zh-CN" dirty="0"/>
          </a:p>
          <a:p>
            <a:r>
              <a:rPr lang="zh-CN" altLang="en-US" dirty="0"/>
              <a:t>经典文献说“用意不用力”的意思是“用意指导力”</a:t>
            </a:r>
            <a:endParaRPr lang="en-US" altLang="zh-CN" dirty="0"/>
          </a:p>
          <a:p>
            <a:r>
              <a:rPr lang="zh-CN" altLang="en-US" dirty="0"/>
              <a:t>想拳控制打拳，打拳的全过程都在冥想拳</a:t>
            </a:r>
            <a:endParaRPr lang="en-US" altLang="zh-CN" dirty="0"/>
          </a:p>
          <a:p>
            <a:r>
              <a:rPr lang="zh-CN" altLang="en-US" dirty="0"/>
              <a:t>所以太极拳是一种冥想术</a:t>
            </a:r>
            <a:endParaRPr lang="en-US" altLang="zh-CN" dirty="0"/>
          </a:p>
          <a:p>
            <a:r>
              <a:rPr lang="zh-CN" altLang="en-US" dirty="0"/>
              <a:t>你在日常繁杂的思考中累的慌，最糟糕的是不能自拔</a:t>
            </a:r>
            <a:endParaRPr lang="en-US" altLang="zh-CN" dirty="0"/>
          </a:p>
          <a:p>
            <a:r>
              <a:rPr lang="zh-CN" altLang="en-US" dirty="0"/>
              <a:t>这时打一套用意念指导的太极拳，你就会心静气平，神清气爽</a:t>
            </a:r>
            <a:endParaRPr lang="en-US" altLang="zh-CN" dirty="0"/>
          </a:p>
          <a:p>
            <a:r>
              <a:rPr lang="zh-CN" altLang="en-US" dirty="0"/>
              <a:t>打久了可以“五大皆空”，心中除了太极还是太极</a:t>
            </a:r>
            <a:endParaRPr lang="en-US" altLang="zh-CN" dirty="0"/>
          </a:p>
          <a:p>
            <a:r>
              <a:rPr lang="zh-CN" altLang="en-US" dirty="0"/>
              <a:t>可以去“普渡众生”了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786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2557</Words>
  <Application>Microsoft Office PowerPoint</Application>
  <PresentationFormat>Widescreen</PresentationFormat>
  <Paragraphs>169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Garamond</vt:lpstr>
      <vt:lpstr>Office Theme</vt:lpstr>
      <vt:lpstr>太极健身</vt:lpstr>
      <vt:lpstr>打太极拳要有自信</vt:lpstr>
      <vt:lpstr>太极拳健身的证据</vt:lpstr>
      <vt:lpstr>为什么太极拳能健身？ 1. 有氧运动</vt:lpstr>
      <vt:lpstr>为什么太极拳能健身？ 2. 动态平衡训练</vt:lpstr>
      <vt:lpstr>为什么太极拳能健身？ 3. 睡个好觉</vt:lpstr>
      <vt:lpstr>为什么太极拳能健身？ 4. 提高工作效率</vt:lpstr>
      <vt:lpstr>为什么太极拳能健身？ 5. 韧带肌肉骨骼的锻炼</vt:lpstr>
      <vt:lpstr>为什么太极拳能健身？ 6. 意念的培养</vt:lpstr>
      <vt:lpstr>为什么太极拳能健身？ 7. 气血经脉畅通</vt:lpstr>
      <vt:lpstr>为什么太极拳能健身？ 8. 防身</vt:lpstr>
      <vt:lpstr>为什么太极拳能健身？ 9. 哲学涵义</vt:lpstr>
      <vt:lpstr>为什么太极拳能健身？ 10. 放松</vt:lpstr>
      <vt:lpstr>为什么太极拳能健身？ 11. 太极热身</vt:lpstr>
      <vt:lpstr>为什么太极拳能健身？ 11. 规范动作</vt:lpstr>
      <vt:lpstr>为什么太极拳能健身？ 12. 太极催眠</vt:lpstr>
      <vt:lpstr>太极拳健身本身够了吗？ </vt:lpstr>
      <vt:lpstr>太极拳和其它功法的关系？ 1. 走路骑车</vt:lpstr>
      <vt:lpstr>太极拳和其它功法的关系？ 2. 气功</vt:lpstr>
      <vt:lpstr>太极拳和其它功法的关系？ 3. 瑜伽</vt:lpstr>
      <vt:lpstr>太极拳和其它功法的关系？ 3. 武术</vt:lpstr>
      <vt:lpstr>太极拳和其它功法的关系？ 4. 太极流派</vt:lpstr>
      <vt:lpstr>相关阅读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太极健身</dc:title>
  <dc:creator>Jie</dc:creator>
  <cp:lastModifiedBy>Chen, Nicholas</cp:lastModifiedBy>
  <cp:revision>77</cp:revision>
  <dcterms:created xsi:type="dcterms:W3CDTF">2020-12-06T16:34:23Z</dcterms:created>
  <dcterms:modified xsi:type="dcterms:W3CDTF">2020-12-19T16:07:58Z</dcterms:modified>
</cp:coreProperties>
</file>